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handoutMasterIdLst>
    <p:handoutMasterId r:id="rId39"/>
  </p:handoutMasterIdLst>
  <p:sldIdLst>
    <p:sldId id="256" r:id="rId2"/>
    <p:sldId id="278" r:id="rId3"/>
    <p:sldId id="282" r:id="rId4"/>
    <p:sldId id="285" r:id="rId5"/>
    <p:sldId id="280" r:id="rId6"/>
    <p:sldId id="286" r:id="rId7"/>
    <p:sldId id="283" r:id="rId8"/>
    <p:sldId id="279" r:id="rId9"/>
    <p:sldId id="281" r:id="rId10"/>
    <p:sldId id="289" r:id="rId11"/>
    <p:sldId id="317" r:id="rId12"/>
    <p:sldId id="288" r:id="rId13"/>
    <p:sldId id="300" r:id="rId14"/>
    <p:sldId id="301" r:id="rId15"/>
    <p:sldId id="302" r:id="rId16"/>
    <p:sldId id="318" r:id="rId17"/>
    <p:sldId id="325" r:id="rId18"/>
    <p:sldId id="326" r:id="rId19"/>
    <p:sldId id="327" r:id="rId20"/>
    <p:sldId id="328" r:id="rId21"/>
    <p:sldId id="329" r:id="rId22"/>
    <p:sldId id="294" r:id="rId23"/>
    <p:sldId id="295" r:id="rId24"/>
    <p:sldId id="315" r:id="rId25"/>
    <p:sldId id="321" r:id="rId26"/>
    <p:sldId id="316" r:id="rId27"/>
    <p:sldId id="320" r:id="rId28"/>
    <p:sldId id="299" r:id="rId29"/>
    <p:sldId id="305" r:id="rId30"/>
    <p:sldId id="306" r:id="rId31"/>
    <p:sldId id="298" r:id="rId32"/>
    <p:sldId id="324" r:id="rId33"/>
    <p:sldId id="330" r:id="rId34"/>
    <p:sldId id="323" r:id="rId35"/>
    <p:sldId id="276" r:id="rId36"/>
    <p:sldId id="277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87173" autoAdjust="0"/>
  </p:normalViewPr>
  <p:slideViewPr>
    <p:cSldViewPr snapToGrid="0">
      <p:cViewPr varScale="1">
        <p:scale>
          <a:sx n="71" d="100"/>
          <a:sy n="71" d="100"/>
        </p:scale>
        <p:origin x="538" y="5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53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20" d="100"/>
          <a:sy n="120" d="100"/>
        </p:scale>
        <p:origin x="660" y="-4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591E6-CAC0-4B35-AE2E-7858DE72230C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E326BA-7B61-4730-84E5-414BD22981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918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F66CA-D06C-4ABF-840E-7877EAF47DC3}" type="datetimeFigureOut">
              <a:rPr lang="en-US" smtClean="0"/>
              <a:t>1/26/2018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E90C5-6ED0-47E4-92C3-4DECC5A911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034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264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777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7764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312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0350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8436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449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Scroll</a:t>
            </a:r>
            <a:r>
              <a:rPr lang="en-US" baseline="0" dirty="0" smtClean="0"/>
              <a:t> down on the Online Learning Faculty Resources page to </a:t>
            </a:r>
            <a:r>
              <a:rPr lang="en-US" baseline="0" smtClean="0"/>
              <a:t>find the </a:t>
            </a:r>
            <a:r>
              <a:rPr lang="en-US" smtClean="0"/>
              <a:t>‘Adding</a:t>
            </a:r>
            <a:r>
              <a:rPr lang="en-US" dirty="0" smtClean="0"/>
              <a:t> Alternate Text to Microsoft Documents for Accessibility</a:t>
            </a:r>
            <a:r>
              <a:rPr lang="en-US" smtClean="0"/>
              <a:t>’ presentation: </a:t>
            </a:r>
            <a:r>
              <a:rPr lang="en-US" dirty="0" smtClean="0"/>
              <a:t>https://www.genesee.edu/cms/home/assets/File/Adding%20Alternate%20Text%20to%20Microsoft%20Documents%20for%20Accessibility%20-%20PAD.pptx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651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Instructions shown are from the Microsoft</a:t>
            </a:r>
            <a:r>
              <a:rPr lang="en-US" baseline="0" dirty="0" smtClean="0"/>
              <a:t> help page at</a:t>
            </a:r>
            <a:r>
              <a:rPr lang="en-US" dirty="0" smtClean="0"/>
              <a:t> https://support.office.com/en-us/article/Add-alternative-text-to-a-shape-picture-chart-table-SmartArt-graphic-or-other-object-44989b2a-903c-4d9a-b742-6a75b451c669.</a:t>
            </a:r>
          </a:p>
          <a:p>
            <a:r>
              <a:rPr lang="en-US" dirty="0" smtClean="0"/>
              <a:t>For PowerPoint and Word 2010:</a:t>
            </a:r>
          </a:p>
          <a:p>
            <a:pPr lvl="1"/>
            <a:r>
              <a:rPr lang="en-US" dirty="0" smtClean="0"/>
              <a:t>Once you Select (click on the non-text content or object), the top menu bar adds ‘Drawing Tools’ or ‘Picture Tools’ </a:t>
            </a:r>
          </a:p>
          <a:p>
            <a:pPr lvl="1"/>
            <a:r>
              <a:rPr lang="en-US" dirty="0" smtClean="0"/>
              <a:t>Select or click the icon to expand that sub-menu to the Format Shape, Format Picture, etc. Properties box.</a:t>
            </a:r>
          </a:p>
          <a:p>
            <a:pPr lvl="1"/>
            <a:r>
              <a:rPr lang="en-US" dirty="0" smtClean="0"/>
              <a:t>Select Alt Text and continue as shown before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854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</a:t>
            </a:r>
            <a:r>
              <a:rPr lang="en-US" baseline="0" dirty="0" smtClean="0"/>
              <a:t> it is easier to use, you are more likely to use it!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854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is worth repeating: </a:t>
            </a:r>
            <a:r>
              <a:rPr lang="en-US" dirty="0" smtClean="0"/>
              <a:t>When</a:t>
            </a:r>
            <a:r>
              <a:rPr lang="en-US" baseline="0" dirty="0" smtClean="0"/>
              <a:t> it is easier to use, you are more likely to use it!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85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909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When</a:t>
            </a:r>
            <a:r>
              <a:rPr lang="en-US" baseline="0" dirty="0" smtClean="0"/>
              <a:t> it is already accessible, don’t change it!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854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2444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683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02730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3645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I’m also available for any accessibility</a:t>
            </a:r>
            <a:r>
              <a:rPr lang="en-US" baseline="0" dirty="0" smtClean="0"/>
              <a:t> questions.</a:t>
            </a:r>
          </a:p>
          <a:p>
            <a:r>
              <a:rPr lang="en-US" baseline="0" dirty="0" smtClean="0"/>
              <a:t>Nancy Pabros, nlpabros@genesee.edu, x6112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1341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Feedback forms are available</a:t>
            </a:r>
            <a:r>
              <a:rPr lang="en-US" baseline="0" dirty="0" smtClean="0"/>
              <a:t> to fill out or send comments to GCConline@genesee.edu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7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260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1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228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5701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494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2628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E90C5-6ED0-47E4-92C3-4DECC5A9114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174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990600"/>
            <a:ext cx="12192000" cy="2438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 hidden="1"/>
          <p:cNvSpPr>
            <a:spLocks noGrp="1"/>
          </p:cNvSpPr>
          <p:nvPr>
            <p:ph type="ctrTitle"/>
          </p:nvPr>
        </p:nvSpPr>
        <p:spPr>
          <a:xfrm>
            <a:off x="2540000" y="1474789"/>
            <a:ext cx="7112000" cy="1470025"/>
          </a:xfrm>
        </p:spPr>
        <p:txBody>
          <a:bodyPr>
            <a:normAutofit/>
          </a:bodyPr>
          <a:lstStyle>
            <a:lvl1pPr algn="ctr">
              <a:defRPr sz="4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000" y="3886200"/>
            <a:ext cx="10160000" cy="243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4" name="Picture 3" descr="Genesee Community College &amp; Office of Online Learning logo" title="Genesee Community College &amp; Office of Online Learning logo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295400"/>
            <a:ext cx="97536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139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801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473076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73076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138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1859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180923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0678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386917" cy="773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76400"/>
            <a:ext cx="5389033" cy="7731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3109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788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1811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61277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0"/>
            <a:ext cx="4011084" cy="49657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67661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48071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89719"/>
            <a:ext cx="109728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883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accent1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nesee.edu/home/offices/online/faculty-resources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000" y="4856996"/>
            <a:ext cx="10160000" cy="1847603"/>
          </a:xfrm>
        </p:spPr>
        <p:txBody>
          <a:bodyPr>
            <a:normAutofit/>
          </a:bodyPr>
          <a:lstStyle/>
          <a:p>
            <a:r>
              <a:rPr lang="en-US" sz="2800" smtClean="0"/>
              <a:t>By </a:t>
            </a:r>
            <a:r>
              <a:rPr lang="en-US" sz="2800" dirty="0" smtClean="0"/>
              <a:t>Nancy Pabros, Educational Technologist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6895" y="3374834"/>
            <a:ext cx="10806544" cy="1470025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Setting Defaults in Microsoft Word for Accessibility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28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</a:t>
            </a:r>
            <a:r>
              <a:rPr lang="en-US" dirty="0" err="1" smtClean="0"/>
              <a:t>Hierachy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00200"/>
            <a:ext cx="6145437" cy="4800600"/>
          </a:xfrm>
        </p:spPr>
        <p:txBody>
          <a:bodyPr/>
          <a:lstStyle/>
          <a:p>
            <a:r>
              <a:rPr lang="en-US" sz="2800" dirty="0"/>
              <a:t>Headings should create a hierarchical listing to </a:t>
            </a:r>
            <a:r>
              <a:rPr lang="en-US" sz="2800" dirty="0" smtClean="0"/>
              <a:t>navigate</a:t>
            </a:r>
          </a:p>
          <a:p>
            <a:pPr lvl="1"/>
            <a:r>
              <a:rPr lang="en-US" sz="2400" dirty="0" smtClean="0"/>
              <a:t>Heading </a:t>
            </a:r>
            <a:r>
              <a:rPr lang="en-US" sz="2400" dirty="0"/>
              <a:t>1 </a:t>
            </a:r>
            <a:r>
              <a:rPr lang="en-US" sz="2400" dirty="0" smtClean="0"/>
              <a:t>is first</a:t>
            </a:r>
          </a:p>
          <a:p>
            <a:pPr lvl="2"/>
            <a:r>
              <a:rPr lang="en-US" sz="2000" dirty="0" smtClean="0"/>
              <a:t>Top of document link</a:t>
            </a:r>
          </a:p>
          <a:p>
            <a:pPr lvl="1"/>
            <a:r>
              <a:rPr lang="en-US" sz="2400" dirty="0" smtClean="0"/>
              <a:t>Then Heading 2’s</a:t>
            </a:r>
          </a:p>
          <a:p>
            <a:pPr lvl="1"/>
            <a:r>
              <a:rPr lang="en-US" sz="2400" dirty="0" smtClean="0"/>
              <a:t>Then Heading 3’s</a:t>
            </a:r>
          </a:p>
          <a:p>
            <a:pPr lvl="2"/>
            <a:r>
              <a:rPr lang="en-US" sz="2000" dirty="0" smtClean="0"/>
              <a:t>Desirable for longer </a:t>
            </a:r>
          </a:p>
          <a:p>
            <a:pPr marL="914400" lvl="2" indent="0">
              <a:buNone/>
            </a:pPr>
            <a:r>
              <a:rPr lang="en-US" sz="2000" dirty="0" smtClean="0"/>
              <a:t>documents</a:t>
            </a:r>
          </a:p>
          <a:p>
            <a:pPr lvl="1"/>
            <a:r>
              <a:rPr lang="en-US" sz="2400" dirty="0" smtClean="0"/>
              <a:t>Same for Heading 4 and greater</a:t>
            </a:r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2632" y="1158562"/>
            <a:ext cx="3676985" cy="5574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4237149" y="2691685"/>
            <a:ext cx="2691685" cy="2575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Left Brace 16"/>
          <p:cNvSpPr/>
          <p:nvPr/>
        </p:nvSpPr>
        <p:spPr>
          <a:xfrm>
            <a:off x="6928834" y="3026535"/>
            <a:ext cx="510796" cy="2408350"/>
          </a:xfrm>
          <a:prstGeom prst="leftBrace">
            <a:avLst>
              <a:gd name="adj1" fmla="val 8333"/>
              <a:gd name="adj2" fmla="val 44124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>
            <a:endCxn id="17" idx="1"/>
          </p:cNvCxnSpPr>
          <p:nvPr/>
        </p:nvCxnSpPr>
        <p:spPr>
          <a:xfrm>
            <a:off x="3984171" y="3567448"/>
            <a:ext cx="2944663" cy="52174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Left Brace 8"/>
          <p:cNvSpPr/>
          <p:nvPr/>
        </p:nvSpPr>
        <p:spPr>
          <a:xfrm>
            <a:off x="7102632" y="5692462"/>
            <a:ext cx="510796" cy="888642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>
            <a:endCxn id="9" idx="1"/>
          </p:cNvCxnSpPr>
          <p:nvPr/>
        </p:nvCxnSpPr>
        <p:spPr>
          <a:xfrm>
            <a:off x="3984171" y="4089195"/>
            <a:ext cx="3118461" cy="2047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029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Stop and Do – Heading Styles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Follow these instructions to find Heading Styles: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Open Word </a:t>
            </a:r>
          </a:p>
          <a:p>
            <a:pPr marL="914400" lvl="1" indent="-514350"/>
            <a:r>
              <a:rPr lang="en-US" dirty="0" smtClean="0"/>
              <a:t>Start a new document or open an existing document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Open the Navigation Pane</a:t>
            </a:r>
          </a:p>
          <a:p>
            <a:pPr marL="914400" lvl="1" indent="-514350"/>
            <a:r>
              <a:rPr lang="en-US" dirty="0" smtClean="0"/>
              <a:t>Click ‘View’ tab at the top </a:t>
            </a:r>
          </a:p>
          <a:p>
            <a:pPr marL="914400" lvl="1" indent="-514350"/>
            <a:r>
              <a:rPr lang="en-US" dirty="0" smtClean="0"/>
              <a:t>Select ‘Navigation Pane’ in the Show area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 the Styles area</a:t>
            </a:r>
          </a:p>
          <a:p>
            <a:pPr marL="914400" lvl="1" indent="-514350"/>
            <a:r>
              <a:rPr lang="en-US" dirty="0" smtClean="0"/>
              <a:t>Click ‘Home’ tab at the top</a:t>
            </a:r>
          </a:p>
          <a:p>
            <a:pPr marL="914400" lvl="1" indent="-514350"/>
            <a:r>
              <a:rPr lang="en-US" dirty="0" smtClean="0"/>
              <a:t>Locate the Styles area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66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a Heading Missing?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600200"/>
            <a:ext cx="109728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/>
          </a:p>
        </p:txBody>
      </p:sp>
      <p:pic>
        <p:nvPicPr>
          <p:cNvPr id="1028" name="Picture 4" descr="C:\Users\npabros\AppData\Local\Microsoft\Windows\Temporary Internet Files\Content.IE5\6VHZCLEO\observacion1[1]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185" y="3663043"/>
            <a:ext cx="1692992" cy="1800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opening Word and the Styles section has Heading 1 and Heading 3, but Heading 2 is missing</a:t>
            </a:r>
          </a:p>
          <a:p>
            <a:pPr lvl="1"/>
            <a:r>
              <a:rPr lang="en-US" dirty="0" smtClean="0"/>
              <a:t>It is still available to use</a:t>
            </a: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Let’s go find it!</a:t>
            </a:r>
          </a:p>
        </p:txBody>
      </p:sp>
      <p:sp>
        <p:nvSpPr>
          <p:cNvPr id="12" name="Oval Callout 11"/>
          <p:cNvSpPr/>
          <p:nvPr/>
        </p:nvSpPr>
        <p:spPr>
          <a:xfrm>
            <a:off x="6311105" y="2710542"/>
            <a:ext cx="1611104" cy="859971"/>
          </a:xfrm>
          <a:prstGeom prst="wedgeEllipseCallout">
            <a:avLst/>
          </a:prstGeom>
          <a:solidFill>
            <a:schemeClr val="bg2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450788" y="2839731"/>
            <a:ext cx="14714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2">
                    <a:lumMod val="10000"/>
                  </a:schemeClr>
                </a:solidFill>
                <a:latin typeface="Tempus Sans ITC" panose="04020404030D07020202" pitchFamily="82" charset="0"/>
              </a:rPr>
              <a:t>Where’s Heading 2?</a:t>
            </a:r>
            <a:endParaRPr lang="en-US" b="1" dirty="0">
              <a:solidFill>
                <a:schemeClr val="accent2">
                  <a:lumMod val="10000"/>
                </a:schemeClr>
              </a:solidFill>
              <a:latin typeface="Tempus Sans ITC" panose="04020404030D07020202" pitchFamily="82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185" y="5314950"/>
            <a:ext cx="516255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144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609600" y="289719"/>
            <a:ext cx="109728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Open Styles Window</a:t>
            </a:r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609600" y="1600200"/>
            <a:ext cx="109728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r>
              <a:rPr lang="en-US" dirty="0" smtClean="0"/>
              <a:t>Click       to Show the Styles Window (or </a:t>
            </a:r>
            <a:r>
              <a:rPr lang="en-US" dirty="0" err="1" smtClean="0"/>
              <a:t>Alt+Ctrl+Shift+S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7229" y="3086502"/>
            <a:ext cx="7816306" cy="314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Arrow Connector 12"/>
          <p:cNvCxnSpPr/>
          <p:nvPr/>
        </p:nvCxnSpPr>
        <p:spPr>
          <a:xfrm flipV="1">
            <a:off x="2189408" y="2264335"/>
            <a:ext cx="309093" cy="3114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5613" y="1751293"/>
            <a:ext cx="485775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14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the Missing 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0963" y="1652585"/>
            <a:ext cx="5095741" cy="4800600"/>
          </a:xfrm>
        </p:spPr>
        <p:txBody>
          <a:bodyPr/>
          <a:lstStyle/>
          <a:p>
            <a:r>
              <a:rPr lang="en-US" dirty="0" smtClean="0"/>
              <a:t>Scroll down to find Heading 2</a:t>
            </a:r>
            <a:endParaRPr lang="en-US" dirty="0"/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8355" y="1156617"/>
            <a:ext cx="2228850" cy="307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878355" y="405288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…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8355" y="4702264"/>
            <a:ext cx="2238375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904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Still No Heading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1" y="1600200"/>
            <a:ext cx="6795752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From Styles Window, select ‘Options…’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From ‘Select styles to show:’ drop-down, select ‘All styles’</a:t>
            </a:r>
          </a:p>
          <a:p>
            <a:r>
              <a:rPr lang="en-US" dirty="0" smtClean="0"/>
              <a:t>Make sure there is a check by ‘Show next heading when previous level is used’</a:t>
            </a:r>
          </a:p>
          <a:p>
            <a:r>
              <a:rPr lang="en-US" dirty="0" smtClean="0"/>
              <a:t>Click ‘OK’</a:t>
            </a:r>
          </a:p>
          <a:p>
            <a:r>
              <a:rPr lang="en-US" dirty="0" smtClean="0"/>
              <a:t>Heading 2 should be listed</a:t>
            </a:r>
            <a:endParaRPr lang="en-US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6412" y="825717"/>
            <a:ext cx="2238375" cy="203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3142445" y="2208726"/>
            <a:ext cx="7443989" cy="40568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4623" y="2992861"/>
            <a:ext cx="3504520" cy="3211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Arrow Connector 11"/>
          <p:cNvCxnSpPr/>
          <p:nvPr/>
        </p:nvCxnSpPr>
        <p:spPr>
          <a:xfrm>
            <a:off x="5177307" y="3631842"/>
            <a:ext cx="3193961" cy="4893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7119257" y="4724400"/>
            <a:ext cx="1355042" cy="41212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46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and Do –Styles 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Open Styles window</a:t>
            </a:r>
          </a:p>
          <a:p>
            <a:pPr lvl="1"/>
            <a:r>
              <a:rPr lang="en-US" dirty="0"/>
              <a:t>Click       </a:t>
            </a:r>
            <a:r>
              <a:rPr lang="en-US" dirty="0" smtClean="0"/>
              <a:t> to </a:t>
            </a:r>
            <a:r>
              <a:rPr lang="en-US" dirty="0"/>
              <a:t>Show the Styles </a:t>
            </a:r>
            <a:r>
              <a:rPr lang="en-US" dirty="0" smtClean="0"/>
              <a:t>window (or </a:t>
            </a:r>
            <a:r>
              <a:rPr lang="en-US" dirty="0" err="1" smtClean="0"/>
              <a:t>Alt+Ctrl+Shift+S</a:t>
            </a:r>
            <a:r>
              <a:rPr lang="en-US" dirty="0" smtClean="0"/>
              <a:t>)</a:t>
            </a:r>
          </a:p>
          <a:p>
            <a:r>
              <a:rPr lang="en-US" dirty="0" smtClean="0"/>
              <a:t>Open Style Pane Options</a:t>
            </a:r>
          </a:p>
          <a:p>
            <a:pPr lvl="1"/>
            <a:r>
              <a:rPr lang="en-US" dirty="0" smtClean="0"/>
              <a:t>Click ‘Options…’ (at the bottom of the Styles window)</a:t>
            </a:r>
          </a:p>
          <a:p>
            <a:r>
              <a:rPr lang="en-US" dirty="0" smtClean="0"/>
              <a:t>Choose the following options:</a:t>
            </a:r>
          </a:p>
          <a:p>
            <a:pPr lvl="1"/>
            <a:r>
              <a:rPr lang="en-US" dirty="0" smtClean="0"/>
              <a:t>Select styles to Show: All styles</a:t>
            </a:r>
          </a:p>
          <a:p>
            <a:pPr lvl="1"/>
            <a:r>
              <a:rPr lang="en-US" dirty="0" smtClean="0"/>
              <a:t>For ‘Select how built-in style names are shown’ choice</a:t>
            </a:r>
          </a:p>
          <a:p>
            <a:pPr lvl="2"/>
            <a:r>
              <a:rPr lang="en-US" dirty="0" smtClean="0"/>
              <a:t>Check ‘Show next heading when previous level is used’</a:t>
            </a:r>
          </a:p>
          <a:p>
            <a:pPr lvl="1"/>
            <a:r>
              <a:rPr lang="en-US" dirty="0" smtClean="0"/>
              <a:t>View options from the drop-down lists so you know what’s there</a:t>
            </a:r>
          </a:p>
          <a:p>
            <a:pPr lvl="1"/>
            <a:r>
              <a:rPr lang="en-US" dirty="0" smtClean="0"/>
              <a:t>Click ‘OK’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4049" y="2127522"/>
            <a:ext cx="485775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0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and Do – Make Heading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top of the page, either highlight the “title” you have or type ‘Genesee Community College’</a:t>
            </a:r>
          </a:p>
          <a:p>
            <a:r>
              <a:rPr lang="en-US" dirty="0" smtClean="0"/>
              <a:t>Change the font, size, position, and highlight to your liking</a:t>
            </a:r>
          </a:p>
          <a:p>
            <a:pPr marL="457200" lvl="1" indent="0" algn="ctr">
              <a:buNone/>
            </a:pPr>
            <a:r>
              <a:rPr lang="en-US" sz="4400" b="1" dirty="0" smtClean="0"/>
              <a:t>Genesee Community College</a:t>
            </a:r>
          </a:p>
          <a:p>
            <a:r>
              <a:rPr lang="en-US" dirty="0" smtClean="0"/>
              <a:t>Right-click ‘Heading 1’ Style and select ‘Update Heading 1 to match Selection’</a:t>
            </a:r>
          </a:p>
        </p:txBody>
      </p:sp>
    </p:spTree>
    <p:extLst>
      <p:ext uri="{BB962C8B-B14F-4D97-AF65-F5344CB8AC3E}">
        <p14:creationId xmlns:p14="http://schemas.microsoft.com/office/powerpoint/2010/main" val="214118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and Do – Make Heading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 or highlight a 2</a:t>
            </a:r>
            <a:r>
              <a:rPr lang="en-US" baseline="30000" dirty="0" smtClean="0"/>
              <a:t>nd</a:t>
            </a:r>
            <a:r>
              <a:rPr lang="en-US" dirty="0" smtClean="0"/>
              <a:t> line in your existing document that you would consider another Heading.</a:t>
            </a:r>
          </a:p>
          <a:p>
            <a:pPr lvl="1"/>
            <a:r>
              <a:rPr lang="en-US" sz="4000" b="1" dirty="0" smtClean="0"/>
              <a:t> </a:t>
            </a:r>
            <a:r>
              <a:rPr lang="en-US" sz="3200" dirty="0" smtClean="0"/>
              <a:t>If adding, type: </a:t>
            </a:r>
            <a:r>
              <a:rPr lang="en-US" sz="4000" b="1" dirty="0" smtClean="0"/>
              <a:t>Instructor Information:</a:t>
            </a:r>
          </a:p>
          <a:p>
            <a:r>
              <a:rPr lang="en-US" dirty="0" smtClean="0"/>
              <a:t>Right-click ‘Heading 2’ Style and select ‘Update Heading 2 to match Selection’</a:t>
            </a:r>
            <a:endParaRPr lang="en-US" dirty="0"/>
          </a:p>
          <a:p>
            <a:r>
              <a:rPr lang="en-US" dirty="0" smtClean="0"/>
              <a:t>Add or highlight a 3</a:t>
            </a:r>
            <a:r>
              <a:rPr lang="en-US" baseline="30000" dirty="0" smtClean="0"/>
              <a:t>rd</a:t>
            </a:r>
            <a:r>
              <a:rPr lang="en-US" dirty="0" smtClean="0"/>
              <a:t> line</a:t>
            </a:r>
          </a:p>
          <a:p>
            <a:pPr lvl="1"/>
            <a:r>
              <a:rPr lang="en-US" b="1" dirty="0"/>
              <a:t> </a:t>
            </a:r>
            <a:r>
              <a:rPr lang="en-US" sz="3200" dirty="0" smtClean="0"/>
              <a:t>If </a:t>
            </a:r>
            <a:r>
              <a:rPr lang="en-US" sz="3200" dirty="0"/>
              <a:t>adding, type: </a:t>
            </a:r>
            <a:r>
              <a:rPr lang="en-US" sz="3200" dirty="0" smtClean="0"/>
              <a:t>Course Information:</a:t>
            </a:r>
          </a:p>
          <a:p>
            <a:r>
              <a:rPr lang="en-US" dirty="0" smtClean="0"/>
              <a:t>Highlight ‘Course Information:’ and click (not right-click this time) ‘Heading 2’ and observe what happens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6987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and Do – Modify Heading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6299200" cy="4800600"/>
          </a:xfrm>
        </p:spPr>
        <p:txBody>
          <a:bodyPr/>
          <a:lstStyle/>
          <a:p>
            <a:r>
              <a:rPr lang="en-US" dirty="0" smtClean="0"/>
              <a:t>Right-click ‘Heading 2’ Style and select ‘Modify…’</a:t>
            </a:r>
          </a:p>
          <a:p>
            <a:pPr lvl="1"/>
            <a:r>
              <a:rPr lang="en-US" dirty="0" smtClean="0"/>
              <a:t>This opens the Modify Style window</a:t>
            </a:r>
          </a:p>
          <a:p>
            <a:pPr lvl="1"/>
            <a:r>
              <a:rPr lang="en-US" dirty="0" smtClean="0"/>
              <a:t>Explore the options for modifying the style</a:t>
            </a:r>
          </a:p>
          <a:p>
            <a:pPr lvl="1"/>
            <a:r>
              <a:rPr lang="en-US" dirty="0" smtClean="0"/>
              <a:t>Increase the font size</a:t>
            </a:r>
          </a:p>
          <a:p>
            <a:r>
              <a:rPr lang="en-US" dirty="0" smtClean="0"/>
              <a:t>Click Format </a:t>
            </a:r>
          </a:p>
          <a:p>
            <a:r>
              <a:rPr lang="en-US" dirty="0" smtClean="0"/>
              <a:t>Select Paragraph…</a:t>
            </a:r>
          </a:p>
          <a:p>
            <a:endParaRPr lang="en-US" dirty="0" smtClean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468914" y="5428343"/>
            <a:ext cx="3280229" cy="8128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4789714" y="4804229"/>
            <a:ext cx="1959429" cy="120468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8800" y="1426482"/>
            <a:ext cx="4981575" cy="5133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617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Microsoft Word .dot File</a:t>
            </a:r>
          </a:p>
          <a:p>
            <a:r>
              <a:rPr lang="en-US" dirty="0" smtClean="0"/>
              <a:t>Steps to Accessible Default Settings</a:t>
            </a:r>
          </a:p>
          <a:p>
            <a:r>
              <a:rPr lang="en-US" dirty="0" smtClean="0"/>
              <a:t>Saving the Template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72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Stop and Do – Modify Heading 2,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6299200" cy="4800600"/>
          </a:xfrm>
        </p:spPr>
        <p:txBody>
          <a:bodyPr/>
          <a:lstStyle/>
          <a:p>
            <a:r>
              <a:rPr lang="en-US" dirty="0" smtClean="0"/>
              <a:t>Explore options for Indents and Spacing</a:t>
            </a:r>
          </a:p>
          <a:p>
            <a:pPr lvl="1"/>
            <a:r>
              <a:rPr lang="en-US" dirty="0" smtClean="0"/>
              <a:t>Make a change to ‘Spacing’ by clicking the up-arrow or down-arrow for ‘Before:’ to be ’12 </a:t>
            </a:r>
            <a:r>
              <a:rPr lang="en-US" dirty="0" err="1" smtClean="0"/>
              <a:t>pt</a:t>
            </a:r>
            <a:r>
              <a:rPr lang="en-US" dirty="0" smtClean="0"/>
              <a:t>’ and for ‘After:’ to be ‘6 </a:t>
            </a:r>
            <a:r>
              <a:rPr lang="en-US" dirty="0" err="1" smtClean="0"/>
              <a:t>pt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Click ‘Ok’</a:t>
            </a:r>
          </a:p>
          <a:p>
            <a:r>
              <a:rPr lang="en-US" dirty="0" smtClean="0"/>
              <a:t>Observe the change is done to both Heading 2’s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1929" y="1404937"/>
            <a:ext cx="3857625" cy="5191125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>
            <a:off x="6400800" y="3323771"/>
            <a:ext cx="2409371" cy="79828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027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Alt Text Short Cuts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Alternate text is a text representation of a non-text item.</a:t>
            </a:r>
          </a:p>
          <a:p>
            <a:r>
              <a:rPr lang="en-US" dirty="0" smtClean="0"/>
              <a:t>Alternate text can be:</a:t>
            </a:r>
          </a:p>
          <a:p>
            <a:pPr lvl="1"/>
            <a:r>
              <a:rPr lang="en-US" dirty="0" err="1" smtClean="0"/>
              <a:t>Preceeding</a:t>
            </a:r>
            <a:r>
              <a:rPr lang="en-US" dirty="0" smtClean="0"/>
              <a:t> text</a:t>
            </a:r>
          </a:p>
          <a:p>
            <a:pPr lvl="1"/>
            <a:r>
              <a:rPr lang="en-US" dirty="0" smtClean="0"/>
              <a:t>A caption for a table, chart, image, etc.</a:t>
            </a:r>
          </a:p>
          <a:p>
            <a:pPr lvl="1"/>
            <a:r>
              <a:rPr lang="en-US" dirty="0" smtClean="0"/>
              <a:t>Done using the Alt Text command</a:t>
            </a:r>
          </a:p>
          <a:p>
            <a:pPr lvl="2"/>
            <a:r>
              <a:rPr lang="en-US" dirty="0" smtClean="0"/>
              <a:t>This is how you get text when you hover over an image</a:t>
            </a:r>
          </a:p>
          <a:p>
            <a:pPr lvl="2"/>
            <a:r>
              <a:rPr lang="en-US" dirty="0" smtClean="0"/>
              <a:t>Is text that can be read by a screen reader</a:t>
            </a:r>
          </a:p>
          <a:p>
            <a:pPr lvl="1"/>
            <a:r>
              <a:rPr lang="en-US" dirty="0" smtClean="0"/>
              <a:t>Adding the Alt Text short cut to the Quick Access Toolbar makes it easier to use. </a:t>
            </a:r>
          </a:p>
          <a:p>
            <a:r>
              <a:rPr lang="en-US" dirty="0" smtClean="0"/>
              <a:t>If interested in learning more about Alternate Text, please view my presentation on the </a:t>
            </a:r>
            <a:r>
              <a:rPr lang="en-US" dirty="0">
                <a:hlinkClick r:id="rId3"/>
              </a:rPr>
              <a:t>Online Learning Faculty Resources</a:t>
            </a:r>
            <a:r>
              <a:rPr lang="en-US" dirty="0" smtClean="0"/>
              <a:t> page.</a:t>
            </a:r>
          </a:p>
        </p:txBody>
      </p:sp>
    </p:spTree>
    <p:extLst>
      <p:ext uri="{BB962C8B-B14F-4D97-AF65-F5344CB8AC3E}">
        <p14:creationId xmlns:p14="http://schemas.microsoft.com/office/powerpoint/2010/main" val="212898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Add Alt Text to the Quick Access Toolbar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199"/>
            <a:ext cx="10972800" cy="4463144"/>
          </a:xfrm>
        </p:spPr>
        <p:txBody>
          <a:bodyPr>
            <a:noAutofit/>
          </a:bodyPr>
          <a:lstStyle/>
          <a:p>
            <a:r>
              <a:rPr lang="en-US" dirty="0" smtClean="0"/>
              <a:t>In the upper-left corner above the Ribbon, click Customize Quick Access Toolbar down-arrow icon</a:t>
            </a:r>
          </a:p>
          <a:p>
            <a:r>
              <a:rPr lang="en-US" dirty="0" smtClean="0"/>
              <a:t>Select ‘More Commands…’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Or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File &gt; Options</a:t>
            </a:r>
          </a:p>
          <a:p>
            <a:r>
              <a:rPr lang="en-US" dirty="0" smtClean="0"/>
              <a:t>Select ‘Quick Access Toolbar’</a:t>
            </a:r>
            <a:endParaRPr lang="en-US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1507" y="2314374"/>
            <a:ext cx="3486150" cy="395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Arrow Connector 7"/>
          <p:cNvCxnSpPr/>
          <p:nvPr/>
        </p:nvCxnSpPr>
        <p:spPr>
          <a:xfrm flipH="1">
            <a:off x="9596343" y="2082741"/>
            <a:ext cx="771100" cy="39152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>
            <a:off x="6934200" y="3363686"/>
            <a:ext cx="2494614" cy="2383971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18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Add Alt Text to the Quick Access Toolbar, continued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 ‘Choose commands from:’ select ‘Commands Not in the Ribbon’ or All </a:t>
            </a:r>
          </a:p>
          <a:p>
            <a:r>
              <a:rPr lang="en-US" dirty="0" smtClean="0"/>
              <a:t>Click ‘Alt Text’</a:t>
            </a:r>
          </a:p>
          <a:p>
            <a:r>
              <a:rPr lang="en-US" dirty="0" smtClean="0"/>
              <a:t>Click ‘Add &gt;&gt;’</a:t>
            </a:r>
          </a:p>
          <a:p>
            <a:r>
              <a:rPr lang="en-US" dirty="0" smtClean="0"/>
              <a:t>Click ‘OK’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3465" y="2774579"/>
            <a:ext cx="7443107" cy="3627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>
            <a:off x="7564678" y="2198914"/>
            <a:ext cx="1688178" cy="137338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3672114" y="3149600"/>
            <a:ext cx="2271486" cy="215174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139636" y="3728357"/>
            <a:ext cx="5155278" cy="208461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107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Alt Text Added to the Quick Access Toolbar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When it is easier to use, you are more likely to use it!</a:t>
            </a:r>
          </a:p>
          <a:p>
            <a:r>
              <a:rPr lang="en-US" dirty="0" smtClean="0"/>
              <a:t>Format Picture, Format Chart Area, and Format Shape &gt; Alt Text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For Table Alt Text, add ‘Table Properties’ </a:t>
            </a:r>
          </a:p>
          <a:p>
            <a:pPr lvl="1"/>
            <a:r>
              <a:rPr lang="en-US" dirty="0" smtClean="0"/>
              <a:t>Under </a:t>
            </a:r>
            <a:r>
              <a:rPr lang="en-US" dirty="0"/>
              <a:t>Choose commands </a:t>
            </a:r>
            <a:r>
              <a:rPr lang="en-US" dirty="0" smtClean="0"/>
              <a:t>from:, select ‘All Styles’ or ‘Table Tools | Layout Tab’ and Click ‘Add &gt;&gt;’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3360" y="3153773"/>
            <a:ext cx="4994501" cy="1492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7" name="Straight Arrow Connector 16"/>
          <p:cNvCxnSpPr/>
          <p:nvPr/>
        </p:nvCxnSpPr>
        <p:spPr>
          <a:xfrm>
            <a:off x="3450775" y="2925173"/>
            <a:ext cx="1399835" cy="4572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5732349" y="3755571"/>
            <a:ext cx="1746136" cy="10885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3735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Stop and Do – Add Alt Text to Quick Access Toolbar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</a:t>
            </a:r>
            <a:r>
              <a:rPr lang="en-US" dirty="0"/>
              <a:t>Customize Quick Access Toolbar down-arrow </a:t>
            </a:r>
            <a:r>
              <a:rPr lang="en-US" dirty="0" smtClean="0"/>
              <a:t>icon and select </a:t>
            </a:r>
            <a:r>
              <a:rPr lang="en-US" dirty="0"/>
              <a:t>More Commands</a:t>
            </a:r>
            <a:r>
              <a:rPr lang="en-US" dirty="0" smtClean="0"/>
              <a:t>… (or File </a:t>
            </a:r>
            <a:r>
              <a:rPr lang="en-US" dirty="0"/>
              <a:t>&gt; </a:t>
            </a:r>
            <a:r>
              <a:rPr lang="en-US" dirty="0" smtClean="0"/>
              <a:t>Options, Select </a:t>
            </a:r>
            <a:r>
              <a:rPr lang="en-US" dirty="0"/>
              <a:t>‘Quick Access Toolbar</a:t>
            </a:r>
            <a:r>
              <a:rPr lang="en-US" dirty="0" smtClean="0"/>
              <a:t>’)</a:t>
            </a:r>
          </a:p>
          <a:p>
            <a:r>
              <a:rPr lang="en-US" dirty="0"/>
              <a:t>Under </a:t>
            </a:r>
            <a:r>
              <a:rPr lang="en-US" dirty="0" smtClean="0"/>
              <a:t>‘Choose </a:t>
            </a:r>
            <a:r>
              <a:rPr lang="en-US" dirty="0"/>
              <a:t>commands from</a:t>
            </a:r>
            <a:r>
              <a:rPr lang="en-US" dirty="0" smtClean="0"/>
              <a:t>:’ </a:t>
            </a:r>
            <a:r>
              <a:rPr lang="en-US" dirty="0"/>
              <a:t>select ‘Commands Not in the Ribbon’ or All </a:t>
            </a:r>
          </a:p>
          <a:p>
            <a:r>
              <a:rPr lang="en-US" dirty="0"/>
              <a:t>Click </a:t>
            </a:r>
            <a:r>
              <a:rPr lang="en-US" dirty="0" smtClean="0"/>
              <a:t>‘Alt Text’</a:t>
            </a:r>
            <a:endParaRPr lang="en-US" dirty="0"/>
          </a:p>
          <a:p>
            <a:r>
              <a:rPr lang="en-US" dirty="0"/>
              <a:t>Click </a:t>
            </a:r>
            <a:r>
              <a:rPr lang="en-US" dirty="0" smtClean="0"/>
              <a:t>‘Add &gt;&gt;’</a:t>
            </a:r>
            <a:endParaRPr lang="en-US" dirty="0"/>
          </a:p>
          <a:p>
            <a:r>
              <a:rPr lang="en-US" dirty="0"/>
              <a:t>Click </a:t>
            </a:r>
            <a:r>
              <a:rPr lang="en-US" dirty="0" smtClean="0"/>
              <a:t>‘OK’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89569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Defaults Not To Change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following are defaults not to change (already accessible):</a:t>
            </a:r>
          </a:p>
          <a:p>
            <a:r>
              <a:rPr lang="en-US" dirty="0" smtClean="0"/>
              <a:t>Margins</a:t>
            </a:r>
          </a:p>
          <a:p>
            <a:pPr lvl="1"/>
            <a:r>
              <a:rPr lang="en-US" dirty="0" smtClean="0"/>
              <a:t>The default margin setting of 1</a:t>
            </a:r>
            <a:r>
              <a:rPr lang="en-US" dirty="0"/>
              <a:t>” </a:t>
            </a:r>
            <a:r>
              <a:rPr lang="en-US" dirty="0" smtClean="0"/>
              <a:t>margins</a:t>
            </a:r>
          </a:p>
          <a:p>
            <a:r>
              <a:rPr lang="en-US" dirty="0" smtClean="0"/>
              <a:t>Automatic numbering features</a:t>
            </a:r>
          </a:p>
          <a:p>
            <a:pPr lvl="1"/>
            <a:r>
              <a:rPr lang="en-US" dirty="0" smtClean="0"/>
              <a:t>If turned off, lists need to be manually added with paragraph functions</a:t>
            </a:r>
          </a:p>
          <a:p>
            <a:pPr lvl="1"/>
            <a:r>
              <a:rPr lang="en-US" dirty="0" smtClean="0"/>
              <a:t>Optionally make changes with accessibility in mind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24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Template Accessibility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</a:t>
            </a:r>
            <a:r>
              <a:rPr lang="en-US" dirty="0" smtClean="0"/>
              <a:t>eadability</a:t>
            </a:r>
            <a:r>
              <a:rPr lang="en-US" dirty="0"/>
              <a:t>, usability, and navigability </a:t>
            </a:r>
            <a:r>
              <a:rPr lang="en-US" dirty="0" smtClean="0"/>
              <a:t>are all important in terms of accessibility</a:t>
            </a:r>
          </a:p>
          <a:p>
            <a:pPr lvl="1"/>
            <a:r>
              <a:rPr lang="en-US" dirty="0" smtClean="0"/>
              <a:t>Heading Styles populate the Navigation Pane </a:t>
            </a:r>
            <a:endParaRPr lang="en-US" dirty="0"/>
          </a:p>
          <a:p>
            <a:pPr lvl="1"/>
            <a:r>
              <a:rPr lang="en-US" dirty="0" smtClean="0"/>
              <a:t>Styles create a way to keep like things consistent throughout the document</a:t>
            </a:r>
          </a:p>
          <a:p>
            <a:pPr lvl="1"/>
            <a:r>
              <a:rPr lang="en-US" dirty="0" smtClean="0"/>
              <a:t>Leave Margins as defaulted with the Normal setting (1” borders all around)</a:t>
            </a:r>
          </a:p>
          <a:p>
            <a:r>
              <a:rPr lang="en-US" dirty="0"/>
              <a:t>Providing consistency is important for students with vision and learning disabilities. Providing alternate text for those with hearing and learning disabilities is necessary. Default settings can help provide these.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6757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The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55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This Template for New Documents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Click       to Show the Styles Window (or </a:t>
            </a:r>
            <a:r>
              <a:rPr lang="en-US" dirty="0" err="1" smtClean="0"/>
              <a:t>Alt+Ctrl+Shift+S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189408" y="2264335"/>
            <a:ext cx="309093" cy="3114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5613" y="1822216"/>
            <a:ext cx="485775" cy="361950"/>
          </a:xfrm>
          <a:prstGeom prst="rect">
            <a:avLst/>
          </a:prstGeom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785" y="3086503"/>
            <a:ext cx="7524750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6379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Microsoft word .dot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37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Use This Template for New </a:t>
            </a:r>
            <a:r>
              <a:rPr lang="en-US" dirty="0" smtClean="0"/>
              <a:t>Documents,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4039673" cy="4800600"/>
          </a:xfrm>
        </p:spPr>
        <p:txBody>
          <a:bodyPr/>
          <a:lstStyle/>
          <a:p>
            <a:r>
              <a:rPr lang="en-US" dirty="0" smtClean="0"/>
              <a:t>Click ‘Options…’</a:t>
            </a:r>
          </a:p>
          <a:p>
            <a:pPr lvl="1"/>
            <a:r>
              <a:rPr lang="en-US" dirty="0" smtClean="0"/>
              <a:t>To Open Style Pane Options Pop-up</a:t>
            </a:r>
          </a:p>
          <a:p>
            <a:r>
              <a:rPr lang="en-US" dirty="0" smtClean="0"/>
              <a:t>Select radio button for ‘New documents based on this template’</a:t>
            </a:r>
          </a:p>
          <a:p>
            <a:r>
              <a:rPr lang="en-US" dirty="0" smtClean="0"/>
              <a:t>Click ‘OK’</a:t>
            </a:r>
          </a:p>
          <a:p>
            <a:endParaRPr lang="en-US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8467" y="2165663"/>
            <a:ext cx="6515100" cy="394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4275786" y="2421228"/>
            <a:ext cx="6915955" cy="289774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" idx="3"/>
          </p:cNvCxnSpPr>
          <p:nvPr/>
        </p:nvCxnSpPr>
        <p:spPr>
          <a:xfrm>
            <a:off x="4649273" y="4000500"/>
            <a:ext cx="2497428" cy="142150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790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Save and Use as  a Template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09600" y="1600199"/>
            <a:ext cx="10972800" cy="508437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Save the changes as a template file</a:t>
            </a:r>
          </a:p>
          <a:p>
            <a:pPr lvl="1"/>
            <a:r>
              <a:rPr lang="en-US" dirty="0" smtClean="0"/>
              <a:t>File &gt; Save As</a:t>
            </a:r>
          </a:p>
          <a:p>
            <a:pPr lvl="1"/>
            <a:r>
              <a:rPr lang="en-US" dirty="0" smtClean="0"/>
              <a:t>Save as type: Choose “Word Template (.</a:t>
            </a:r>
            <a:r>
              <a:rPr lang="en-US" dirty="0" err="1" smtClean="0"/>
              <a:t>dotx</a:t>
            </a:r>
            <a:r>
              <a:rPr lang="en-US" dirty="0" smtClean="0"/>
              <a:t>)” 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Everything is saved (‘New Documents based on this Style’ saves just Styles)</a:t>
            </a:r>
          </a:p>
          <a:p>
            <a:pPr lvl="1"/>
            <a:r>
              <a:rPr lang="en-US" dirty="0" smtClean="0"/>
              <a:t>If you type something in the document, add header or footer content, change margins (but don’t do that!), etc. that will get saved too.</a:t>
            </a:r>
          </a:p>
          <a:p>
            <a:r>
              <a:rPr lang="en-US" dirty="0" smtClean="0"/>
              <a:t>Ideas for templates to create and reuse:</a:t>
            </a:r>
          </a:p>
          <a:p>
            <a:pPr lvl="1"/>
            <a:r>
              <a:rPr lang="en-US" dirty="0" smtClean="0"/>
              <a:t>Syllabus</a:t>
            </a:r>
          </a:p>
          <a:p>
            <a:pPr lvl="1"/>
            <a:r>
              <a:rPr lang="en-US" dirty="0" smtClean="0"/>
              <a:t>Student Hand Book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6638" y="2950286"/>
            <a:ext cx="835342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29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and Do – Save the 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Click       to Show the Styles Window (or </a:t>
            </a:r>
            <a:r>
              <a:rPr lang="en-US" dirty="0" err="1"/>
              <a:t>Alt+Ctrl+Shift+S</a:t>
            </a:r>
            <a:r>
              <a:rPr lang="en-US" dirty="0"/>
              <a:t>)</a:t>
            </a:r>
          </a:p>
          <a:p>
            <a:r>
              <a:rPr lang="en-US" dirty="0"/>
              <a:t>Click </a:t>
            </a:r>
            <a:r>
              <a:rPr lang="en-US" dirty="0" smtClean="0"/>
              <a:t>‘Options…’ </a:t>
            </a:r>
            <a:endParaRPr lang="en-US" dirty="0"/>
          </a:p>
          <a:p>
            <a:r>
              <a:rPr lang="en-US" dirty="0" smtClean="0"/>
              <a:t>Select ‘New </a:t>
            </a:r>
            <a:r>
              <a:rPr lang="en-US" dirty="0"/>
              <a:t>documents based on this </a:t>
            </a:r>
            <a:r>
              <a:rPr lang="en-US" dirty="0" smtClean="0"/>
              <a:t>template’</a:t>
            </a:r>
            <a:endParaRPr lang="en-US" dirty="0"/>
          </a:p>
          <a:p>
            <a:r>
              <a:rPr lang="en-US" dirty="0"/>
              <a:t>Click </a:t>
            </a:r>
            <a:r>
              <a:rPr lang="en-US" dirty="0" smtClean="0"/>
              <a:t>‘OK’</a:t>
            </a:r>
          </a:p>
          <a:p>
            <a:r>
              <a:rPr lang="en-US" dirty="0" smtClean="0"/>
              <a:t>Click ‘File’ </a:t>
            </a:r>
            <a:r>
              <a:rPr lang="en-US" dirty="0"/>
              <a:t>&gt; </a:t>
            </a:r>
            <a:r>
              <a:rPr lang="en-US" dirty="0" smtClean="0"/>
              <a:t>‘Save As’ and choose </a:t>
            </a:r>
            <a:r>
              <a:rPr lang="en-US" dirty="0"/>
              <a:t>“Word Template (.</a:t>
            </a:r>
            <a:r>
              <a:rPr lang="en-US" dirty="0" err="1"/>
              <a:t>dotx</a:t>
            </a:r>
            <a:r>
              <a:rPr lang="en-US" dirty="0" smtClean="0"/>
              <a:t>)”</a:t>
            </a:r>
          </a:p>
          <a:p>
            <a:pPr lvl="1"/>
            <a:r>
              <a:rPr lang="en-US" dirty="0" smtClean="0"/>
              <a:t>Everything that was typed (Headings, </a:t>
            </a:r>
            <a:r>
              <a:rPr lang="en-US" dirty="0" err="1" smtClean="0"/>
              <a:t>etc</a:t>
            </a:r>
            <a:r>
              <a:rPr lang="en-US" dirty="0" smtClean="0"/>
              <a:t>) will be in this template file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2413" y="1706102"/>
            <a:ext cx="485775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20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Setting Defaults for Accessibility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Microsoft </a:t>
            </a:r>
            <a:r>
              <a:rPr lang="en-US" dirty="0"/>
              <a:t>Word .dot </a:t>
            </a:r>
            <a:r>
              <a:rPr lang="en-US" dirty="0" smtClean="0"/>
              <a:t>file was described</a:t>
            </a:r>
            <a:endParaRPr lang="en-US" dirty="0"/>
          </a:p>
          <a:p>
            <a:r>
              <a:rPr lang="en-US" dirty="0"/>
              <a:t>Steps to Accessible Default </a:t>
            </a:r>
            <a:r>
              <a:rPr lang="en-US" dirty="0" smtClean="0"/>
              <a:t>Settings were shown</a:t>
            </a:r>
            <a:endParaRPr lang="en-US" dirty="0"/>
          </a:p>
          <a:p>
            <a:r>
              <a:rPr lang="en-US" dirty="0"/>
              <a:t>Saving the </a:t>
            </a:r>
            <a:r>
              <a:rPr lang="en-US" dirty="0" smtClean="0"/>
              <a:t>Template as a .</a:t>
            </a:r>
            <a:r>
              <a:rPr lang="en-US" dirty="0" err="1" smtClean="0"/>
              <a:t>dotx</a:t>
            </a:r>
            <a:r>
              <a:rPr lang="en-US" dirty="0" smtClean="0"/>
              <a:t> file or save the Heading settings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989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 and Do - Extras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a new document and observe the changes</a:t>
            </a:r>
          </a:p>
          <a:p>
            <a:pPr lvl="1"/>
            <a:r>
              <a:rPr lang="en-US" dirty="0"/>
              <a:t>Heading Styles will be those you saved</a:t>
            </a:r>
          </a:p>
          <a:p>
            <a:pPr lvl="1"/>
            <a:r>
              <a:rPr lang="en-US" dirty="0"/>
              <a:t>Alt Text will be in the Quick Access </a:t>
            </a:r>
            <a:r>
              <a:rPr lang="en-US" dirty="0" smtClean="0"/>
              <a:t>Bar</a:t>
            </a:r>
          </a:p>
          <a:p>
            <a:r>
              <a:rPr lang="en-US" dirty="0" smtClean="0"/>
              <a:t>Update an existing document and make these accessibility changes</a:t>
            </a:r>
          </a:p>
          <a:p>
            <a:pPr lvl="1"/>
            <a:r>
              <a:rPr lang="en-US" dirty="0" smtClean="0"/>
              <a:t>Create Headings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81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976" y="2759786"/>
            <a:ext cx="10972800" cy="868362"/>
          </a:xfrm>
        </p:spPr>
        <p:txBody>
          <a:bodyPr>
            <a:noAutofit/>
          </a:bodyPr>
          <a:lstStyle/>
          <a:p>
            <a:r>
              <a:rPr lang="en-US" sz="6600" dirty="0" smtClean="0"/>
              <a:t>Questions?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82238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 Is Appreciated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2083100"/>
            <a:ext cx="12192000" cy="2438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Genesee Community College &amp; Office of Online Learning logo" title="Genesee Community College &amp; Office of Online Learning logo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2387900"/>
            <a:ext cx="9753600" cy="1828800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368300" y="5357019"/>
            <a:ext cx="10972800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777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 Template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default or global template used in Microsoft Word is called the normal template and is named normal.dot</a:t>
            </a:r>
          </a:p>
          <a:p>
            <a:r>
              <a:rPr lang="en-US" dirty="0" smtClean="0"/>
              <a:t>When creating a New document, the normal template is loaded. Unless modified, it:</a:t>
            </a:r>
          </a:p>
          <a:p>
            <a:pPr lvl="1"/>
            <a:r>
              <a:rPr lang="en-US" dirty="0" smtClean="0"/>
              <a:t>Specifies </a:t>
            </a:r>
            <a:r>
              <a:rPr lang="en-US" dirty="0"/>
              <a:t>a letter-size page with the portrait </a:t>
            </a:r>
            <a:r>
              <a:rPr lang="en-US" dirty="0" smtClean="0"/>
              <a:t>orientation </a:t>
            </a:r>
            <a:r>
              <a:rPr lang="en-US" dirty="0"/>
              <a:t>and one-inch margins on all </a:t>
            </a:r>
            <a:r>
              <a:rPr lang="en-US" dirty="0" smtClean="0"/>
              <a:t>sides</a:t>
            </a:r>
          </a:p>
          <a:p>
            <a:pPr lvl="1"/>
            <a:r>
              <a:rPr lang="en-US" dirty="0" smtClean="0"/>
              <a:t>Supplies </a:t>
            </a:r>
            <a:r>
              <a:rPr lang="en-US" dirty="0"/>
              <a:t>a set of styles for a new </a:t>
            </a:r>
            <a:r>
              <a:rPr lang="en-US" dirty="0" smtClean="0"/>
              <a:t>document</a:t>
            </a:r>
          </a:p>
        </p:txBody>
      </p:sp>
      <p:pic>
        <p:nvPicPr>
          <p:cNvPr id="5122" name="Picture 2" descr="Old-fashioned photograph picture with child asking &quot;Mom, what is 'normal'?&quot; and the Mom replying &quot;It's just a setting on the dryer dear...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4028" y="4279447"/>
            <a:ext cx="2550658" cy="2494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300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Microsoft Word .dot File Extension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.</a:t>
            </a:r>
            <a:r>
              <a:rPr lang="en-US" dirty="0" err="1"/>
              <a:t>dotx</a:t>
            </a:r>
            <a:r>
              <a:rPr lang="en-US" dirty="0"/>
              <a:t> is the file extension used for templates in </a:t>
            </a:r>
            <a:r>
              <a:rPr lang="en-US" dirty="0" smtClean="0"/>
              <a:t>Word 2016, 2013, </a:t>
            </a:r>
            <a:r>
              <a:rPr lang="en-US" dirty="0"/>
              <a:t>2010 and 2007 </a:t>
            </a:r>
            <a:endParaRPr lang="en-US" dirty="0" smtClean="0"/>
          </a:p>
          <a:p>
            <a:r>
              <a:rPr lang="en-US" dirty="0"/>
              <a:t>.</a:t>
            </a:r>
            <a:r>
              <a:rPr lang="en-US" dirty="0" err="1"/>
              <a:t>dotm</a:t>
            </a:r>
            <a:r>
              <a:rPr lang="en-US" dirty="0"/>
              <a:t> </a:t>
            </a:r>
            <a:r>
              <a:rPr lang="en-US" dirty="0" smtClean="0"/>
              <a:t>is the file extension used for templates with macros</a:t>
            </a:r>
          </a:p>
          <a:p>
            <a:r>
              <a:rPr lang="en-US" dirty="0"/>
              <a:t>.dot is the extension you should use if you will be sharing your template with users who have Word </a:t>
            </a:r>
            <a:r>
              <a:rPr lang="en-US" dirty="0" smtClean="0"/>
              <a:t>97-2003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smtClean="0"/>
              <a:t>	Documents </a:t>
            </a:r>
            <a:r>
              <a:rPr lang="en-US" dirty="0"/>
              <a:t>based on this type of template will open in Word 2010 in the Compatibility Mode, which means you will not have all the Word 2010 features available to you</a:t>
            </a:r>
          </a:p>
        </p:txBody>
      </p:sp>
    </p:spTree>
    <p:extLst>
      <p:ext uri="{BB962C8B-B14F-4D97-AF65-F5344CB8AC3E}">
        <p14:creationId xmlns:p14="http://schemas.microsoft.com/office/powerpoint/2010/main" val="1726065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New Template (.dot File)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 with an existing template</a:t>
            </a:r>
          </a:p>
          <a:p>
            <a:pPr marL="457200" lvl="1" indent="0">
              <a:buNone/>
            </a:pPr>
            <a:r>
              <a:rPr lang="en-US" dirty="0" smtClean="0"/>
              <a:t>OR</a:t>
            </a:r>
          </a:p>
          <a:p>
            <a:r>
              <a:rPr lang="en-US" dirty="0" smtClean="0"/>
              <a:t>Start with a new or existing document</a:t>
            </a:r>
          </a:p>
          <a:p>
            <a:pPr lvl="1"/>
            <a:r>
              <a:rPr lang="en-US" dirty="0" smtClean="0"/>
              <a:t>New or existing documents will have the normal template or an existing template associated with that document</a:t>
            </a:r>
          </a:p>
          <a:p>
            <a:r>
              <a:rPr lang="en-US" dirty="0" smtClean="0"/>
              <a:t>Every document has a corresponding .dot file that stores the settings and styles used or to use for that document</a:t>
            </a:r>
          </a:p>
        </p:txBody>
      </p:sp>
      <p:pic>
        <p:nvPicPr>
          <p:cNvPr id="1029" name="Picture 5" descr="Microsoft Word 2010 File &gt; open ic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672618"/>
            <a:ext cx="2039031" cy="414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Street sign with New pointing one directon and Old pointing another direction that adds only decoration basically to the text 'Start with a new or existing document.'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8431" y="2516465"/>
            <a:ext cx="2030186" cy="798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7462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Steps to Accessible Default Settings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43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Microsoft Word  Defaults for Accessibility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Microsoft Word defaults needed for accessibility are:</a:t>
            </a:r>
          </a:p>
          <a:p>
            <a:pPr lvl="1"/>
            <a:r>
              <a:rPr lang="en-US" dirty="0" smtClean="0"/>
              <a:t>Heading Styles</a:t>
            </a:r>
          </a:p>
          <a:p>
            <a:pPr lvl="1"/>
            <a:r>
              <a:rPr lang="en-US" dirty="0" smtClean="0"/>
              <a:t>Other Styles</a:t>
            </a:r>
          </a:p>
          <a:p>
            <a:pPr lvl="1"/>
            <a:r>
              <a:rPr lang="en-US" dirty="0" smtClean="0"/>
              <a:t>Alt Text short cuts</a:t>
            </a:r>
          </a:p>
          <a:p>
            <a:r>
              <a:rPr lang="en-US" dirty="0" smtClean="0"/>
              <a:t>Defaults Not To Change will also be listed</a:t>
            </a:r>
          </a:p>
        </p:txBody>
      </p:sp>
    </p:spTree>
    <p:extLst>
      <p:ext uri="{BB962C8B-B14F-4D97-AF65-F5344CB8AC3E}">
        <p14:creationId xmlns:p14="http://schemas.microsoft.com/office/powerpoint/2010/main" val="392385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Heading Styles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Headings are used to populate the Navigation Pane</a:t>
            </a:r>
          </a:p>
          <a:p>
            <a:pPr lvl="2"/>
            <a:r>
              <a:rPr lang="en-US" dirty="0" smtClean="0"/>
              <a:t>From the ‘View’ tab, select ‘Navigation Pane’ in the Show section</a:t>
            </a:r>
          </a:p>
          <a:p>
            <a:r>
              <a:rPr lang="en-US" dirty="0" smtClean="0"/>
              <a:t>Headings create navigability for all users</a:t>
            </a:r>
          </a:p>
          <a:p>
            <a:pPr lvl="1"/>
            <a:r>
              <a:rPr lang="en-US" dirty="0" smtClean="0"/>
              <a:t>A student uses the navigation pane like an index to find sections in the document. </a:t>
            </a:r>
          </a:p>
          <a:p>
            <a:pPr lvl="2"/>
            <a:r>
              <a:rPr lang="en-US" dirty="0" smtClean="0"/>
              <a:t>Especially helpful when using a screen reader.</a:t>
            </a:r>
          </a:p>
          <a:p>
            <a:r>
              <a:rPr lang="en-US" dirty="0" smtClean="0"/>
              <a:t>Heading 1 style should be the first line of the document</a:t>
            </a:r>
          </a:p>
          <a:p>
            <a:pPr lvl="1"/>
            <a:r>
              <a:rPr lang="en-US" dirty="0" smtClean="0"/>
              <a:t>There should be only one Heading 1 </a:t>
            </a:r>
          </a:p>
          <a:p>
            <a:pPr lvl="1"/>
            <a:r>
              <a:rPr lang="en-US" dirty="0" smtClean="0"/>
              <a:t>This creates a quick way to get to the Top of Document</a:t>
            </a:r>
          </a:p>
          <a:p>
            <a:pPr lvl="2"/>
            <a:r>
              <a:rPr lang="en-US" dirty="0" smtClean="0"/>
              <a:t>Students not able to use a mouse use this feature</a:t>
            </a:r>
          </a:p>
        </p:txBody>
      </p:sp>
    </p:spTree>
    <p:extLst>
      <p:ext uri="{BB962C8B-B14F-4D97-AF65-F5344CB8AC3E}">
        <p14:creationId xmlns:p14="http://schemas.microsoft.com/office/powerpoint/2010/main" val="76694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nlineLearning-PPT-Theme1">
  <a:themeElements>
    <a:clrScheme name="Custom 9">
      <a:dk1>
        <a:srgbClr val="0069AA"/>
      </a:dk1>
      <a:lt1>
        <a:sysClr val="window" lastClr="FFFFFF"/>
      </a:lt1>
      <a:dk2>
        <a:srgbClr val="004874"/>
      </a:dk2>
      <a:lt2>
        <a:srgbClr val="EEECE1"/>
      </a:lt2>
      <a:accent1>
        <a:srgbClr val="DEB408"/>
      </a:accent1>
      <a:accent2>
        <a:srgbClr val="F0F1F2"/>
      </a:accent2>
      <a:accent3>
        <a:srgbClr val="01529A"/>
      </a:accent3>
      <a:accent4>
        <a:srgbClr val="938953"/>
      </a:accent4>
      <a:accent5>
        <a:srgbClr val="7F7F7F"/>
      </a:accent5>
      <a:accent6>
        <a:srgbClr val="DEB408"/>
      </a:accent6>
      <a:hlink>
        <a:srgbClr val="FFFFFF"/>
      </a:hlink>
      <a:folHlink>
        <a:srgbClr val="F0F1F2"/>
      </a:folHlink>
    </a:clrScheme>
    <a:fontScheme name="GCC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OnlineLearning-PPT-Theme1</Template>
  <TotalTime>5555</TotalTime>
  <Words>1806</Words>
  <Application>Microsoft Office PowerPoint</Application>
  <PresentationFormat>Widescreen</PresentationFormat>
  <Paragraphs>242</Paragraphs>
  <Slides>36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Calibri</vt:lpstr>
      <vt:lpstr>Georgia</vt:lpstr>
      <vt:lpstr>Tempus Sans ITC</vt:lpstr>
      <vt:lpstr>OnlineLearning-PPT-Theme1</vt:lpstr>
      <vt:lpstr>Setting Defaults in Microsoft Word for Accessibility</vt:lpstr>
      <vt:lpstr>Agenda</vt:lpstr>
      <vt:lpstr>Microsoft word .dot File</vt:lpstr>
      <vt:lpstr>Normal Template</vt:lpstr>
      <vt:lpstr>Microsoft Word .dot File Extension</vt:lpstr>
      <vt:lpstr>Creating a New Template (.dot File)</vt:lpstr>
      <vt:lpstr>Steps to Accessible Default Settings </vt:lpstr>
      <vt:lpstr>Microsoft Word  Defaults for Accessibility</vt:lpstr>
      <vt:lpstr>Heading Styles</vt:lpstr>
      <vt:lpstr>Heading Hierachy</vt:lpstr>
      <vt:lpstr>Stop and Do – Heading Styles</vt:lpstr>
      <vt:lpstr>Is a Heading Missing?</vt:lpstr>
      <vt:lpstr>PowerPoint Presentation</vt:lpstr>
      <vt:lpstr>Find the Missing Heading</vt:lpstr>
      <vt:lpstr>Still No Heading 2</vt:lpstr>
      <vt:lpstr>Stop and Do –Styles Window</vt:lpstr>
      <vt:lpstr>Stop and Do – Make Heading 1</vt:lpstr>
      <vt:lpstr>Stop and Do – Make Heading 2</vt:lpstr>
      <vt:lpstr>Stop and Do – Modify Heading 2</vt:lpstr>
      <vt:lpstr>Stop and Do – Modify Heading 2, continued</vt:lpstr>
      <vt:lpstr>Alt Text Short Cuts</vt:lpstr>
      <vt:lpstr>Add Alt Text to the Quick Access Toolbar</vt:lpstr>
      <vt:lpstr>Add Alt Text to the Quick Access Toolbar, continued</vt:lpstr>
      <vt:lpstr>Alt Text Added to the Quick Access Toolbar</vt:lpstr>
      <vt:lpstr>Stop and Do – Add Alt Text to Quick Access Toolbar</vt:lpstr>
      <vt:lpstr>Defaults Not To Change</vt:lpstr>
      <vt:lpstr>Word Template Accessibility Summary</vt:lpstr>
      <vt:lpstr>Saving The Template</vt:lpstr>
      <vt:lpstr>Use This Template for New Documents</vt:lpstr>
      <vt:lpstr>Use This Template for New Documents, continued</vt:lpstr>
      <vt:lpstr>Save and Use as  a Template</vt:lpstr>
      <vt:lpstr>Stop and Do – Save the Template</vt:lpstr>
      <vt:lpstr>Setting Defaults for Accessibility Summary</vt:lpstr>
      <vt:lpstr>Stop and Do - Extras</vt:lpstr>
      <vt:lpstr>Questions?</vt:lpstr>
      <vt:lpstr>Feedback Is Appreciated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Adding Alternate Text</dc:title>
  <dc:creator>Anina</dc:creator>
  <cp:lastModifiedBy>Littlejohn, Judith M.</cp:lastModifiedBy>
  <cp:revision>175</cp:revision>
  <cp:lastPrinted>2017-02-21T15:41:32Z</cp:lastPrinted>
  <dcterms:created xsi:type="dcterms:W3CDTF">2016-08-09T11:45:54Z</dcterms:created>
  <dcterms:modified xsi:type="dcterms:W3CDTF">2018-01-26T14:01:22Z</dcterms:modified>
</cp:coreProperties>
</file>