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handoutMasterIdLst>
    <p:handoutMasterId r:id="rId49"/>
  </p:handoutMasterIdLst>
  <p:sldIdLst>
    <p:sldId id="256" r:id="rId2"/>
    <p:sldId id="294" r:id="rId3"/>
    <p:sldId id="311" r:id="rId4"/>
    <p:sldId id="320" r:id="rId5"/>
    <p:sldId id="321" r:id="rId6"/>
    <p:sldId id="312" r:id="rId7"/>
    <p:sldId id="303" r:id="rId8"/>
    <p:sldId id="304" r:id="rId9"/>
    <p:sldId id="279" r:id="rId10"/>
    <p:sldId id="300" r:id="rId11"/>
    <p:sldId id="280" r:id="rId12"/>
    <p:sldId id="281" r:id="rId13"/>
    <p:sldId id="286" r:id="rId14"/>
    <p:sldId id="282" r:id="rId15"/>
    <p:sldId id="307" r:id="rId16"/>
    <p:sldId id="287" r:id="rId17"/>
    <p:sldId id="302" r:id="rId18"/>
    <p:sldId id="315" r:id="rId19"/>
    <p:sldId id="313" r:id="rId20"/>
    <p:sldId id="305" r:id="rId21"/>
    <p:sldId id="310" r:id="rId22"/>
    <p:sldId id="288" r:id="rId23"/>
    <p:sldId id="285" r:id="rId24"/>
    <p:sldId id="308" r:id="rId25"/>
    <p:sldId id="297" r:id="rId26"/>
    <p:sldId id="295" r:id="rId27"/>
    <p:sldId id="318" r:id="rId28"/>
    <p:sldId id="291" r:id="rId29"/>
    <p:sldId id="296" r:id="rId30"/>
    <p:sldId id="290" r:id="rId31"/>
    <p:sldId id="292" r:id="rId32"/>
    <p:sldId id="314" r:id="rId33"/>
    <p:sldId id="306" r:id="rId34"/>
    <p:sldId id="289" r:id="rId35"/>
    <p:sldId id="298" r:id="rId36"/>
    <p:sldId id="299" r:id="rId37"/>
    <p:sldId id="309" r:id="rId38"/>
    <p:sldId id="319" r:id="rId39"/>
    <p:sldId id="317" r:id="rId40"/>
    <p:sldId id="301" r:id="rId41"/>
    <p:sldId id="283" r:id="rId42"/>
    <p:sldId id="284" r:id="rId43"/>
    <p:sldId id="316" r:id="rId44"/>
    <p:sldId id="293" r:id="rId45"/>
    <p:sldId id="276" r:id="rId46"/>
    <p:sldId id="277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89953" autoAdjust="0"/>
  </p:normalViewPr>
  <p:slideViewPr>
    <p:cSldViewPr snapToGrid="0">
      <p:cViewPr varScale="1">
        <p:scale>
          <a:sx n="72" d="100"/>
          <a:sy n="72" d="100"/>
        </p:scale>
        <p:origin x="422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252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20" d="100"/>
          <a:sy n="120" d="100"/>
        </p:scale>
        <p:origin x="660" y="-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A4FA-3C8D-460D-B39C-867C65A082ED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98D2A-5EA4-4775-9E8E-112ED87D8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30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F66CA-D06C-4ABF-840E-7877EAF47DC3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E90C5-6ED0-47E4-92C3-4DECC5A91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3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264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2289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2319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There’s a presentation for that: https://www.genesee.edu/cms/home/assets/File/Setting%20Defaults%20in%20Microsoft%20Word%20for%20Accessibility.pptx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6017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2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960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203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0086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562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1396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05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Accessibility Self-Review Checklist (www.genesee.edu/cms/home/assets/File/Accessibility%20Self%20Review%20Checklist.docx) to</a:t>
            </a:r>
            <a:r>
              <a:rPr lang="en-US" baseline="0" dirty="0" smtClean="0"/>
              <a:t> show: </a:t>
            </a:r>
            <a:endParaRPr lang="en-US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dirty="0" smtClean="0"/>
              <a:t>Accessibility Statement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baseline="0" dirty="0" smtClean="0"/>
              <a:t>Keep Content Simple</a:t>
            </a:r>
            <a:endParaRPr lang="en-US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dirty="0" smtClean="0"/>
              <a:t>Headings (https://www.genesee.edu/cms/home/assets/File/Setting%20Defaults%20in%20Microsoft%20Word%20for%20Accessibility.pptx)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baseline="0" dirty="0" smtClean="0"/>
              <a:t>Color and Contrast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Accessibility Checker</a:t>
            </a: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Audio Transcripts</a:t>
            </a:r>
            <a:r>
              <a:rPr lang="en-US" baseline="0" dirty="0" smtClean="0"/>
              <a:t> and Video Captioning</a:t>
            </a: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Hyperlinks</a:t>
            </a:r>
            <a:endParaRPr lang="en-US" baseline="0" dirty="0" smtClean="0"/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Alternate Text (https://www.genesee.edu/cms/home/assets/File/Adding%20Alternate%20Text%20to%20Microsoft%20Documents%20for%20Accessibility%20-%20PAD.pptx)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The More Ways the Better!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Be Consistent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588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759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7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1137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938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146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1263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80653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661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1236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9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772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I’m also available for any accessibility</a:t>
            </a:r>
            <a:r>
              <a:rPr lang="en-US" baseline="0" dirty="0" smtClean="0"/>
              <a:t> questions.</a:t>
            </a:r>
          </a:p>
          <a:p>
            <a:r>
              <a:rPr lang="en-US" baseline="0" dirty="0" smtClean="0"/>
              <a:t>Nancy Pabros, nlpabros@genesee.edu, x6112</a:t>
            </a:r>
          </a:p>
          <a:p>
            <a:r>
              <a:rPr lang="en-US" baseline="0" dirty="0" smtClean="0"/>
              <a:t>This presentation ca be found at http://www.genesee.edu/home/offices/online/faculty-resources/, our Faculty Resources section of the Online Learning web page.</a:t>
            </a:r>
          </a:p>
          <a:p>
            <a:r>
              <a:rPr lang="en-US" baseline="0" dirty="0" smtClean="0"/>
              <a:t>Please note the YouTube videos produced by Online Learning are also available for alternate text and other accessibility features.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134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 forms are available</a:t>
            </a:r>
            <a:r>
              <a:rPr lang="en-US" baseline="0" dirty="0" smtClean="0"/>
              <a:t> to fill out or send comments to GCConline@genesee.edu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7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456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566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670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772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942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318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990600"/>
            <a:ext cx="12192000" cy="243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 hidden="1"/>
          <p:cNvSpPr>
            <a:spLocks noGrp="1"/>
          </p:cNvSpPr>
          <p:nvPr>
            <p:ph type="ctrTitle"/>
          </p:nvPr>
        </p:nvSpPr>
        <p:spPr>
          <a:xfrm>
            <a:off x="2540000" y="1474789"/>
            <a:ext cx="7112000" cy="1470025"/>
          </a:xfrm>
        </p:spPr>
        <p:txBody>
          <a:bodyPr>
            <a:norm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3886200"/>
            <a:ext cx="10160000" cy="2438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pic>
        <p:nvPicPr>
          <p:cNvPr id="4" name="Picture 3" descr="Genesee Community College &amp; Office of Online Learning logo" title="Genesee Community College &amp; Office of Online Learning logo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295400"/>
            <a:ext cx="9753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139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8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73076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73076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38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185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8092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06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386917" cy="773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76400"/>
            <a:ext cx="5389033" cy="773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1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88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81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6127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965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6766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4807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89719"/>
            <a:ext cx="109728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88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accent1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5" y="3854335"/>
            <a:ext cx="10806544" cy="14700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Document Accessibility: What Color is Your Gauge?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5671030"/>
            <a:ext cx="10160000" cy="87473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By Nancy Pabros, Educational Technologist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2928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Stop and Do: </a:t>
            </a:r>
            <a:br>
              <a:rPr lang="en-US" dirty="0" smtClean="0"/>
            </a:br>
            <a:r>
              <a:rPr lang="en-US" dirty="0" smtClean="0"/>
              <a:t>Accessibility Checker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an existing Word document</a:t>
            </a:r>
          </a:p>
          <a:p>
            <a:pPr marL="800100" lvl="2" indent="0">
              <a:buNone/>
            </a:pPr>
            <a:r>
              <a:rPr lang="en-US" sz="3200" dirty="0" smtClean="0"/>
              <a:t>Click File </a:t>
            </a:r>
          </a:p>
          <a:p>
            <a:pPr marL="800100" lvl="2" indent="0">
              <a:buNone/>
            </a:pPr>
            <a:r>
              <a:rPr lang="en-US" sz="3200" dirty="0"/>
              <a:t>Click Info </a:t>
            </a:r>
            <a:endParaRPr lang="en-US" sz="3200" dirty="0" smtClean="0"/>
          </a:p>
          <a:p>
            <a:pPr marL="800100" lvl="2" indent="0">
              <a:buNone/>
            </a:pPr>
            <a:r>
              <a:rPr lang="en-US" sz="3200" dirty="0"/>
              <a:t>Click Check </a:t>
            </a:r>
            <a:r>
              <a:rPr lang="en-US" sz="3200" dirty="0" smtClean="0"/>
              <a:t>for Issues </a:t>
            </a:r>
          </a:p>
          <a:p>
            <a:pPr marL="800100" lvl="2" indent="0">
              <a:buNone/>
            </a:pPr>
            <a:r>
              <a:rPr lang="en-US" sz="3200" dirty="0"/>
              <a:t>Click Check </a:t>
            </a:r>
            <a:r>
              <a:rPr lang="en-US" sz="3200" dirty="0" smtClean="0"/>
              <a:t>Accessibility</a:t>
            </a:r>
            <a:endParaRPr lang="en-US" sz="3200" dirty="0"/>
          </a:p>
        </p:txBody>
      </p:sp>
      <p:pic>
        <p:nvPicPr>
          <p:cNvPr id="4" name="Picture 3" descr="Microsoft Word File Check Accessibility screen sho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5450" y="2368867"/>
            <a:ext cx="2705100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1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Accessibility Checker Inspection Results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>
          <a:xfrm>
            <a:off x="609600" y="1600199"/>
            <a:ext cx="6121400" cy="493511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Inspection Results show:</a:t>
            </a:r>
          </a:p>
          <a:p>
            <a:pPr lvl="1"/>
            <a:r>
              <a:rPr lang="en-US" dirty="0" smtClean="0"/>
              <a:t>ERRORS</a:t>
            </a:r>
          </a:p>
          <a:p>
            <a:pPr lvl="1"/>
            <a:r>
              <a:rPr lang="en-US" dirty="0" smtClean="0"/>
              <a:t>WARNINGS</a:t>
            </a:r>
          </a:p>
          <a:p>
            <a:pPr lvl="1"/>
            <a:r>
              <a:rPr lang="en-US" dirty="0" smtClean="0"/>
              <a:t>TIPS</a:t>
            </a:r>
          </a:p>
          <a:p>
            <a:pPr lvl="1"/>
            <a:r>
              <a:rPr lang="en-US" dirty="0" smtClean="0"/>
              <a:t>Select the Error, Warning, or Tip content:</a:t>
            </a:r>
          </a:p>
          <a:p>
            <a:pPr lvl="2"/>
            <a:r>
              <a:rPr lang="en-US" dirty="0" smtClean="0"/>
              <a:t>Cursor will be placed at that spot</a:t>
            </a:r>
          </a:p>
          <a:p>
            <a:pPr lvl="2"/>
            <a:r>
              <a:rPr lang="en-US" dirty="0" smtClean="0"/>
              <a:t>Additional Information will show specific to that Inspection Result</a:t>
            </a:r>
          </a:p>
          <a:p>
            <a:r>
              <a:rPr lang="en-US" dirty="0" smtClean="0"/>
              <a:t>Additional Information shows:</a:t>
            </a:r>
          </a:p>
          <a:p>
            <a:pPr lvl="1"/>
            <a:r>
              <a:rPr lang="en-US" dirty="0" smtClean="0"/>
              <a:t>Why Fix</a:t>
            </a:r>
          </a:p>
          <a:p>
            <a:pPr lvl="1"/>
            <a:r>
              <a:rPr lang="en-US" dirty="0" smtClean="0"/>
              <a:t>How To Fix</a:t>
            </a:r>
          </a:p>
          <a:p>
            <a:r>
              <a:rPr lang="en-US" dirty="0" smtClean="0"/>
              <a:t>When fixed they disappear from the list</a:t>
            </a:r>
          </a:p>
        </p:txBody>
      </p:sp>
      <p:pic>
        <p:nvPicPr>
          <p:cNvPr id="2052" name="Picture 4" descr="Microsoft Word File Accessibility Checker Inspection Results screen shot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471" y="1223289"/>
            <a:ext cx="3974907" cy="231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Microsoft Word File Accessibility Checker Additional Information screen sho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718" y="3670866"/>
            <a:ext cx="3955662" cy="2864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437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ERRORS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Inspection Result ERRORS:</a:t>
            </a:r>
          </a:p>
          <a:p>
            <a:r>
              <a:rPr lang="en-US" dirty="0" smtClean="0"/>
              <a:t>Includes </a:t>
            </a:r>
            <a:r>
              <a:rPr lang="en-US" dirty="0"/>
              <a:t>content that is very difficult or </a:t>
            </a:r>
            <a:r>
              <a:rPr lang="en-US" dirty="0" smtClean="0"/>
              <a:t>perhaps impossible </a:t>
            </a:r>
            <a:r>
              <a:rPr lang="en-US" dirty="0"/>
              <a:t>for people with disabilities to understand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Must be fixed for accessibility or determined to be addressed in another accessible way</a:t>
            </a:r>
          </a:p>
        </p:txBody>
      </p:sp>
    </p:spTree>
    <p:extLst>
      <p:ext uri="{BB962C8B-B14F-4D97-AF65-F5344CB8AC3E}">
        <p14:creationId xmlns:p14="http://schemas.microsoft.com/office/powerpoint/2010/main" val="278489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ERRORS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Inspection Result ERRORS Include:</a:t>
            </a:r>
          </a:p>
          <a:p>
            <a:r>
              <a:rPr lang="en-US" dirty="0" smtClean="0"/>
              <a:t>Missing Alt Text</a:t>
            </a:r>
          </a:p>
          <a:p>
            <a:pPr lvl="1"/>
            <a:r>
              <a:rPr lang="en-US" dirty="0" smtClean="0"/>
              <a:t>For Diagrams, Pictures, Tables, etc.</a:t>
            </a:r>
          </a:p>
          <a:p>
            <a:r>
              <a:rPr lang="en-US" dirty="0" smtClean="0"/>
              <a:t>No Header Row Specified</a:t>
            </a:r>
          </a:p>
          <a:p>
            <a:pPr lvl="1"/>
            <a:r>
              <a:rPr lang="en-US" dirty="0" smtClean="0"/>
              <a:t>For tables</a:t>
            </a:r>
          </a:p>
          <a:p>
            <a:r>
              <a:rPr lang="en-US" dirty="0" smtClean="0"/>
              <a:t>Unstructured Document</a:t>
            </a:r>
          </a:p>
          <a:p>
            <a:pPr lvl="1"/>
            <a:r>
              <a:rPr lang="en-US" dirty="0" smtClean="0"/>
              <a:t>This Document</a:t>
            </a:r>
          </a:p>
        </p:txBody>
      </p:sp>
      <p:pic>
        <p:nvPicPr>
          <p:cNvPr id="4" name="Content Placeholder 3" descr="Microsoft Word File Accessibility Checker Inspection Results screen shot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980237" y="1874838"/>
            <a:ext cx="3819525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6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ERRORS: </a:t>
            </a:r>
            <a:br>
              <a:rPr lang="en-US" dirty="0" smtClean="0"/>
            </a:br>
            <a:r>
              <a:rPr lang="en-US" dirty="0" smtClean="0"/>
              <a:t>Missing Alt Text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Why Fix: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Alternate text helps readers understand information presented in pictures and other objects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Include alternate text with all visuals (pictures, clip art, Smart</a:t>
            </a:r>
            <a:br>
              <a:rPr lang="en-US" sz="2400" dirty="0" smtClean="0"/>
            </a:br>
            <a:r>
              <a:rPr lang="en-US" sz="2400" dirty="0" smtClean="0"/>
              <a:t>Art, graphics, shapes, groups, charts, embedded objects, ink, and videos)</a:t>
            </a:r>
          </a:p>
          <a:p>
            <a:pPr marL="0" indent="0">
              <a:buNone/>
            </a:pPr>
            <a:r>
              <a:rPr lang="en-US" sz="2800" b="1" dirty="0" smtClean="0"/>
              <a:t>How to Fix: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Right-click on the object, and click Format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Click Layout &amp; Properties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Expand the Alt Text section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Type a description of the object into the Title and Description boxes</a:t>
            </a:r>
          </a:p>
        </p:txBody>
      </p:sp>
    </p:spTree>
    <p:extLst>
      <p:ext uri="{BB962C8B-B14F-4D97-AF65-F5344CB8AC3E}">
        <p14:creationId xmlns:p14="http://schemas.microsoft.com/office/powerpoint/2010/main" val="305699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ERRORS: </a:t>
            </a:r>
            <a:br>
              <a:rPr lang="en-US" dirty="0" smtClean="0"/>
            </a:br>
            <a:r>
              <a:rPr lang="en-US" dirty="0" smtClean="0"/>
              <a:t>Missing Alt Text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Exception to the Rule: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When an image is decorative it doesn’t need alternate text. </a:t>
            </a:r>
            <a:endParaRPr lang="en-US" sz="2800" dirty="0"/>
          </a:p>
          <a:p>
            <a:pPr marL="914400" lvl="1" indent="-514350"/>
            <a:r>
              <a:rPr lang="en-US" dirty="0" smtClean="0"/>
              <a:t>A space can be added in the description field creating a ‘blank’ or ‘null’ alternate text</a:t>
            </a:r>
          </a:p>
        </p:txBody>
      </p:sp>
    </p:spTree>
    <p:extLst>
      <p:ext uri="{BB962C8B-B14F-4D97-AF65-F5344CB8AC3E}">
        <p14:creationId xmlns:p14="http://schemas.microsoft.com/office/powerpoint/2010/main" val="288782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ERRORS: </a:t>
            </a:r>
            <a:br>
              <a:rPr lang="en-US" dirty="0" smtClean="0"/>
            </a:br>
            <a:r>
              <a:rPr lang="en-US" dirty="0" smtClean="0"/>
              <a:t>No Header Row Specified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Why Fix: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Column headings provide context and </a:t>
            </a:r>
          </a:p>
          <a:p>
            <a:pPr marL="0" indent="0" defTabSz="520700">
              <a:buNone/>
            </a:pPr>
            <a:r>
              <a:rPr lang="en-US" sz="2800" dirty="0"/>
              <a:t>	</a:t>
            </a:r>
            <a:r>
              <a:rPr lang="en-US" sz="2800" dirty="0" smtClean="0"/>
              <a:t>aid navigation of the data in a table</a:t>
            </a:r>
          </a:p>
          <a:p>
            <a:pPr marL="514350" indent="-514350" defTabSz="520700">
              <a:buFont typeface="+mj-lt"/>
              <a:buAutoNum type="arabicPeriod" startAt="2"/>
            </a:pPr>
            <a:r>
              <a:rPr lang="en-US" sz="2800" dirty="0"/>
              <a:t>When heading rows are not defined, </a:t>
            </a:r>
            <a:endParaRPr lang="en-US" sz="2800" dirty="0" smtClean="0"/>
          </a:p>
          <a:p>
            <a:pPr marL="0" indent="0" defTabSz="520700">
              <a:buNone/>
            </a:pPr>
            <a:r>
              <a:rPr lang="en-US" sz="2800" dirty="0"/>
              <a:t>	</a:t>
            </a:r>
            <a:r>
              <a:rPr lang="en-US" sz="2800" dirty="0" smtClean="0"/>
              <a:t>non-sighted </a:t>
            </a:r>
            <a:r>
              <a:rPr lang="en-US" sz="2800" dirty="0"/>
              <a:t>users may have difficulty </a:t>
            </a:r>
            <a:endParaRPr lang="en-US" sz="2800" dirty="0" smtClean="0"/>
          </a:p>
          <a:p>
            <a:pPr marL="0" indent="0" defTabSz="520700">
              <a:buNone/>
            </a:pPr>
            <a:r>
              <a:rPr lang="en-US" sz="2800" dirty="0"/>
              <a:t>	</a:t>
            </a:r>
            <a:r>
              <a:rPr lang="en-US" sz="2800" dirty="0" smtClean="0"/>
              <a:t>identifying </a:t>
            </a:r>
            <a:r>
              <a:rPr lang="en-US" sz="2800" dirty="0"/>
              <a:t>the meaning of data cells and </a:t>
            </a:r>
            <a:endParaRPr lang="en-US" sz="2800" dirty="0" smtClean="0"/>
          </a:p>
          <a:p>
            <a:pPr marL="0" indent="0" defTabSz="520700">
              <a:buNone/>
            </a:pPr>
            <a:r>
              <a:rPr lang="en-US" sz="2800" dirty="0"/>
              <a:t>	</a:t>
            </a:r>
            <a:r>
              <a:rPr lang="en-US" sz="2800" dirty="0" smtClean="0"/>
              <a:t>how </a:t>
            </a:r>
            <a:r>
              <a:rPr lang="en-US" sz="2800" dirty="0"/>
              <a:t>they relate to other data in the table.</a:t>
            </a:r>
          </a:p>
          <a:p>
            <a:pPr marL="0" indent="0">
              <a:buNone/>
            </a:pPr>
            <a:r>
              <a:rPr lang="en-US" b="1" dirty="0" smtClean="0"/>
              <a:t>How to Fix: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Select the table and highlight the top header row(s)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Click on the Table Tools | Layout tab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Click Repeat Header Rows in the Data area</a:t>
            </a:r>
            <a:endParaRPr lang="en-US" dirty="0"/>
          </a:p>
        </p:txBody>
      </p:sp>
      <p:pic>
        <p:nvPicPr>
          <p:cNvPr id="3" name="Picture 2" descr="Accessibility Checker Inspection Results ERRORS examp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9525" y="1964156"/>
            <a:ext cx="3552569" cy="188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20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ERRORS: </a:t>
            </a:r>
            <a:br>
              <a:rPr lang="en-US" dirty="0" smtClean="0"/>
            </a:br>
            <a:r>
              <a:rPr lang="en-US" dirty="0" smtClean="0"/>
              <a:t>No Header Row Specified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Exceptions to the Rule:</a:t>
            </a:r>
          </a:p>
          <a:p>
            <a:r>
              <a:rPr lang="en-US" dirty="0" smtClean="0"/>
              <a:t>The table doesn’t have (or really need) headings for the content to make sense or for readability.</a:t>
            </a:r>
          </a:p>
        </p:txBody>
      </p:sp>
      <p:graphicFrame>
        <p:nvGraphicFramePr>
          <p:cNvPr id="6" name="Table 5" descr="Table example where No Header Row Specified is Ok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376458"/>
              </p:ext>
            </p:extLst>
          </p:nvPr>
        </p:nvGraphicFramePr>
        <p:xfrm>
          <a:off x="1219200" y="4075430"/>
          <a:ext cx="40132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Blue Things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Sky</a:t>
                      </a:r>
                    </a:p>
                    <a:p>
                      <a:pPr lvl="0"/>
                      <a:r>
                        <a:rPr lang="en-US" sz="18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Blueberries</a:t>
                      </a:r>
                    </a:p>
                    <a:p>
                      <a:r>
                        <a:rPr lang="en-US" sz="18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car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Red Things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 fruit</a:t>
                      </a:r>
                    </a:p>
                    <a:p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Stop signs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content can also be represented as:</a:t>
            </a:r>
          </a:p>
          <a:p>
            <a:pPr marL="857250" lvl="1" indent="-457200"/>
            <a:r>
              <a:rPr lang="en-US" dirty="0"/>
              <a:t>Blue Things</a:t>
            </a:r>
          </a:p>
          <a:p>
            <a:pPr marL="1314450" lvl="2" indent="-457200"/>
            <a:r>
              <a:rPr lang="en-US" dirty="0"/>
              <a:t>Sky</a:t>
            </a:r>
          </a:p>
          <a:p>
            <a:pPr marL="1314450" lvl="2" indent="-457200"/>
            <a:r>
              <a:rPr lang="en-US" dirty="0"/>
              <a:t>Blueberries</a:t>
            </a:r>
          </a:p>
          <a:p>
            <a:pPr marL="1314450" lvl="2" indent="-457200"/>
            <a:r>
              <a:rPr lang="en-US" dirty="0"/>
              <a:t>My </a:t>
            </a:r>
            <a:r>
              <a:rPr lang="en-US" dirty="0" smtClean="0"/>
              <a:t>Car</a:t>
            </a:r>
          </a:p>
          <a:p>
            <a:pPr marL="914400" lvl="1" indent="-457200"/>
            <a:r>
              <a:rPr lang="en-US" dirty="0" smtClean="0"/>
              <a:t>Red Things</a:t>
            </a:r>
          </a:p>
          <a:p>
            <a:pPr marL="1314450" lvl="2" indent="-457200"/>
            <a:r>
              <a:rPr lang="en-US" dirty="0" smtClean="0"/>
              <a:t>Some fruit</a:t>
            </a:r>
          </a:p>
          <a:p>
            <a:pPr marL="1314450" lvl="2" indent="-457200"/>
            <a:r>
              <a:rPr lang="en-US" dirty="0" smtClean="0"/>
              <a:t>Stop signs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1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ERRORS: Unstructured Document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1600200"/>
            <a:ext cx="1045464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Why Fix:</a:t>
            </a:r>
          </a:p>
          <a:p>
            <a:pPr lvl="1"/>
            <a:r>
              <a:rPr lang="en-US" dirty="0" smtClean="0"/>
              <a:t>Use headings to create structure and make it easier for users to find information in your document</a:t>
            </a:r>
          </a:p>
          <a:p>
            <a:r>
              <a:rPr lang="en-US" dirty="0" smtClean="0"/>
              <a:t>How to Fix:</a:t>
            </a:r>
          </a:p>
          <a:p>
            <a:pPr lvl="1"/>
            <a:r>
              <a:rPr lang="en-US" dirty="0"/>
              <a:t>Headings are used to populate the Navigation Pane</a:t>
            </a:r>
          </a:p>
          <a:p>
            <a:pPr lvl="2"/>
            <a:r>
              <a:rPr lang="en-US" dirty="0"/>
              <a:t>From the ‘View’ tab, select ‘Navigation Pane’ in the Show section</a:t>
            </a:r>
          </a:p>
          <a:p>
            <a:pPr lvl="1"/>
            <a:r>
              <a:rPr lang="en-US" dirty="0" smtClean="0"/>
              <a:t>Add style Heading 1 for top of page</a:t>
            </a:r>
          </a:p>
          <a:p>
            <a:pPr lvl="1"/>
            <a:r>
              <a:rPr lang="en-US" dirty="0" smtClean="0"/>
              <a:t>Add styles Heading 2, 3, etc. to create a hierarchical navigation structure (like an index) to easily access sections in the document</a:t>
            </a:r>
          </a:p>
        </p:txBody>
      </p:sp>
      <p:pic>
        <p:nvPicPr>
          <p:cNvPr id="10" name="Picture 9" descr="Microsoft Word File Check Accessibility ERRORS screen sho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532" y="833120"/>
            <a:ext cx="2501316" cy="123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24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Extra: PowerPoint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</a:t>
            </a:r>
          </a:p>
          <a:p>
            <a:pPr lvl="1"/>
            <a:r>
              <a:rPr lang="en-US" dirty="0" smtClean="0"/>
              <a:t>All slides have titles</a:t>
            </a:r>
          </a:p>
          <a:p>
            <a:r>
              <a:rPr lang="en-US" dirty="0" smtClean="0"/>
              <a:t>Best Practice:</a:t>
            </a:r>
          </a:p>
          <a:p>
            <a:pPr lvl="1"/>
            <a:r>
              <a:rPr lang="en-US" dirty="0" smtClean="0"/>
              <a:t>PowerPoint </a:t>
            </a:r>
            <a:r>
              <a:rPr lang="en-US" dirty="0"/>
              <a:t>slides each need a unique </a:t>
            </a:r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Like Heading Styles, unique titles help with navigation of PowerPoint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2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About the Gauge</a:t>
            </a:r>
            <a:endParaRPr lang="en-US" dirty="0"/>
          </a:p>
          <a:p>
            <a:r>
              <a:rPr lang="en-US" dirty="0" smtClean="0"/>
              <a:t>The Law and 508 Compliance</a:t>
            </a:r>
          </a:p>
          <a:p>
            <a:r>
              <a:rPr lang="en-US" dirty="0" smtClean="0"/>
              <a:t>Accessibility “Top 10”</a:t>
            </a:r>
          </a:p>
          <a:p>
            <a:r>
              <a:rPr lang="en-US" dirty="0" smtClean="0"/>
              <a:t>Accessibility Checker Instructions</a:t>
            </a:r>
          </a:p>
          <a:p>
            <a:r>
              <a:rPr lang="en-US" dirty="0" smtClean="0"/>
              <a:t>Accessibility Checker Inspection Results</a:t>
            </a:r>
          </a:p>
          <a:p>
            <a:pPr lvl="1"/>
            <a:r>
              <a:rPr lang="en-US" dirty="0" smtClean="0"/>
              <a:t>ERRORS</a:t>
            </a:r>
          </a:p>
          <a:p>
            <a:pPr lvl="1"/>
            <a:r>
              <a:rPr lang="en-US" dirty="0" smtClean="0"/>
              <a:t>WARNINGS</a:t>
            </a:r>
          </a:p>
          <a:p>
            <a:pPr lvl="1"/>
            <a:r>
              <a:rPr lang="en-US" dirty="0" smtClean="0"/>
              <a:t>TIPS</a:t>
            </a:r>
          </a:p>
          <a:p>
            <a:r>
              <a:rPr lang="en-US" dirty="0" smtClean="0"/>
              <a:t>Manual Testing Checklist</a:t>
            </a:r>
          </a:p>
          <a:p>
            <a:r>
              <a:rPr lang="en-US" dirty="0" smtClean="0"/>
              <a:t>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86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Do: ERRORS Check and 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Fix ERRORS found in your document:</a:t>
            </a:r>
          </a:p>
          <a:p>
            <a:pPr lvl="1"/>
            <a:r>
              <a:rPr lang="en-US" dirty="0" smtClean="0"/>
              <a:t>Missing Alt Text for Diagrams, Pictures, Table, etc.</a:t>
            </a:r>
          </a:p>
          <a:p>
            <a:pPr lvl="1"/>
            <a:r>
              <a:rPr lang="en-US" dirty="0" smtClean="0"/>
              <a:t>No Header Row Specified for Tables</a:t>
            </a:r>
          </a:p>
          <a:p>
            <a:pPr lvl="1"/>
            <a:r>
              <a:rPr lang="en-US" dirty="0"/>
              <a:t>Unstructured Document</a:t>
            </a:r>
            <a:endParaRPr lang="en-US" dirty="0" smtClean="0"/>
          </a:p>
          <a:p>
            <a:r>
              <a:rPr lang="en-US" dirty="0" smtClean="0"/>
              <a:t>Note: Select and fix each issue listed above to make this document accessible for those with disabilities.</a:t>
            </a:r>
            <a:endParaRPr lang="en-US" dirty="0"/>
          </a:p>
        </p:txBody>
      </p:sp>
      <p:pic>
        <p:nvPicPr>
          <p:cNvPr id="5" name="Content Placeholder 4" descr="Accessibility Checker Inspection Results example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20833" y="1600199"/>
            <a:ext cx="3870511" cy="3599329"/>
          </a:xfrm>
          <a:prstGeom prst="rect">
            <a:avLst/>
          </a:prstGeom>
        </p:spPr>
      </p:pic>
      <p:pic>
        <p:nvPicPr>
          <p:cNvPr id="4" name="Picture 3" descr="Microsoft Word Accessibility Checker instruction screen shot that specifies 'Select and fix each issue listed above to make this document accessible for people with disabilities.'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0833" y="5505438"/>
            <a:ext cx="398145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12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WARNINGS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Inspection Result WARNINGS:</a:t>
            </a:r>
          </a:p>
          <a:p>
            <a:r>
              <a:rPr lang="en-US" dirty="0" smtClean="0"/>
              <a:t>Includes </a:t>
            </a:r>
            <a:r>
              <a:rPr lang="en-US" dirty="0"/>
              <a:t>content that is </a:t>
            </a:r>
            <a:r>
              <a:rPr lang="en-US" dirty="0" smtClean="0"/>
              <a:t>could be </a:t>
            </a:r>
            <a:r>
              <a:rPr lang="en-US" dirty="0"/>
              <a:t>difficult </a:t>
            </a:r>
            <a:r>
              <a:rPr lang="en-US" dirty="0" smtClean="0"/>
              <a:t>for </a:t>
            </a:r>
            <a:r>
              <a:rPr lang="en-US" dirty="0"/>
              <a:t>people with disabilities to understand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Ideally, these items should be fixed to strengthen your document for </a:t>
            </a:r>
            <a:r>
              <a:rPr lang="en-US" dirty="0"/>
              <a:t>accessibility or determined to be addressed in another accessible way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316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WARNINGS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864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Inspection Result Warnings:</a:t>
            </a:r>
          </a:p>
          <a:p>
            <a:r>
              <a:rPr lang="en-US" dirty="0" smtClean="0"/>
              <a:t>Must be fixed or acknowledged to be correct for accessibility</a:t>
            </a:r>
          </a:p>
          <a:p>
            <a:pPr lvl="1"/>
            <a:r>
              <a:rPr lang="en-US" dirty="0" smtClean="0"/>
              <a:t>There are exceptions to rules</a:t>
            </a:r>
          </a:p>
          <a:p>
            <a:r>
              <a:rPr lang="en-US" dirty="0" smtClean="0"/>
              <a:t>Includes:</a:t>
            </a:r>
          </a:p>
          <a:p>
            <a:pPr lvl="1"/>
            <a:r>
              <a:rPr lang="en-US" dirty="0" smtClean="0"/>
              <a:t>Blank Table Rows or Columns</a:t>
            </a:r>
          </a:p>
          <a:p>
            <a:pPr lvl="1"/>
            <a:r>
              <a:rPr lang="en-US" dirty="0" smtClean="0"/>
              <a:t>Merged or Split Cells</a:t>
            </a:r>
          </a:p>
          <a:p>
            <a:pPr lvl="1"/>
            <a:r>
              <a:rPr lang="en-US" dirty="0"/>
              <a:t>Infrequent Headings</a:t>
            </a:r>
          </a:p>
          <a:p>
            <a:pPr lvl="1"/>
            <a:r>
              <a:rPr lang="en-US" dirty="0" smtClean="0"/>
              <a:t>Unclear Hyperlink Text</a:t>
            </a:r>
          </a:p>
          <a:p>
            <a:pPr lvl="1"/>
            <a:r>
              <a:rPr lang="en-US" dirty="0" smtClean="0"/>
              <a:t>Heading Too Long</a:t>
            </a:r>
          </a:p>
          <a:p>
            <a:pPr lvl="1"/>
            <a:r>
              <a:rPr lang="en-US" dirty="0" smtClean="0"/>
              <a:t>Objects not Inline</a:t>
            </a:r>
          </a:p>
          <a:p>
            <a:pPr lvl="1"/>
            <a:r>
              <a:rPr lang="en-US" dirty="0" smtClean="0"/>
              <a:t>Repeated Blank Characters</a:t>
            </a:r>
          </a:p>
        </p:txBody>
      </p:sp>
      <p:pic>
        <p:nvPicPr>
          <p:cNvPr id="8" name="Content Placeholder 7" descr="Accessibility Checker Inspection Results example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438656" y="1600200"/>
            <a:ext cx="2902688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8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Blank Table Rows or Columns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Best Practice</a:t>
            </a:r>
            <a:r>
              <a:rPr lang="en-US" b="1" dirty="0"/>
              <a:t>: </a:t>
            </a:r>
            <a:endParaRPr lang="en-US" b="1" dirty="0" smtClean="0"/>
          </a:p>
          <a:p>
            <a:r>
              <a:rPr lang="en-US" dirty="0" smtClean="0"/>
              <a:t>All tables must not have blank rows </a:t>
            </a:r>
            <a:r>
              <a:rPr lang="en-US" dirty="0"/>
              <a:t>or </a:t>
            </a:r>
            <a:r>
              <a:rPr lang="en-US" dirty="0" smtClean="0"/>
              <a:t>columns </a:t>
            </a:r>
            <a:endParaRPr lang="en-US" sz="2800" dirty="0" smtClean="0"/>
          </a:p>
          <a:p>
            <a:pPr marL="0" indent="0">
              <a:buNone/>
            </a:pPr>
            <a:r>
              <a:rPr lang="en-US" b="1" dirty="0" smtClean="0"/>
              <a:t>Why Fix: </a:t>
            </a:r>
          </a:p>
          <a:p>
            <a:r>
              <a:rPr lang="en-US" dirty="0" smtClean="0"/>
              <a:t>When </a:t>
            </a:r>
            <a:r>
              <a:rPr lang="en-US" dirty="0"/>
              <a:t>tables contain blank rows or columns, it is difficult for non-sighted users to understand and navigate through the table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Blank table cells can mislead a person with a vision disability into thinking there is nothing more in the table.</a:t>
            </a:r>
          </a:p>
        </p:txBody>
      </p:sp>
    </p:spTree>
    <p:extLst>
      <p:ext uri="{BB962C8B-B14F-4D97-AF65-F5344CB8AC3E}">
        <p14:creationId xmlns:p14="http://schemas.microsoft.com/office/powerpoint/2010/main" val="338636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Blank Table Rows or Columns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How to Fix:</a:t>
            </a:r>
          </a:p>
          <a:p>
            <a:r>
              <a:rPr lang="en-US" sz="2800" dirty="0" smtClean="0"/>
              <a:t>Delete unnecessary blank cells.</a:t>
            </a:r>
          </a:p>
          <a:p>
            <a:pPr marL="0" indent="0">
              <a:buNone/>
            </a:pPr>
            <a:r>
              <a:rPr lang="en-US" sz="2800" dirty="0" smtClean="0"/>
              <a:t>OR</a:t>
            </a:r>
            <a:br>
              <a:rPr lang="en-US" sz="2800" dirty="0" smtClean="0"/>
            </a:br>
            <a:r>
              <a:rPr lang="en-US" sz="2800" dirty="0" smtClean="0"/>
              <a:t>If you table is only intended to layout content in your document, clear all table styles from your table.</a:t>
            </a:r>
          </a:p>
          <a:p>
            <a:pPr marL="0" indent="0">
              <a:buNone/>
            </a:pPr>
            <a:r>
              <a:rPr lang="en-US" sz="2800" dirty="0" smtClean="0"/>
              <a:t>To clear styles: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Select the entire 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Click on Table Tools | Design tab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Expand the Table Styles gallery and click Clear on the menu below the gallery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9648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Merged or Split Cells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Why Fix: </a:t>
            </a:r>
          </a:p>
          <a:p>
            <a:r>
              <a:rPr lang="en-US" sz="2400" dirty="0" smtClean="0"/>
              <a:t>Tables should have simple two-dimensional structure for easier navigation and ability to be understood by people with disabilities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This WARNING will also appear when you nest tables (embed </a:t>
            </a:r>
            <a:r>
              <a:rPr lang="en-US" sz="2000" dirty="0"/>
              <a:t>a table in a table </a:t>
            </a:r>
            <a:r>
              <a:rPr lang="en-US" sz="2000" dirty="0" smtClean="0"/>
              <a:t>cell)</a:t>
            </a:r>
          </a:p>
          <a:p>
            <a:pPr marL="0" indent="0">
              <a:buNone/>
            </a:pPr>
            <a:r>
              <a:rPr lang="en-US" sz="2800" b="1" dirty="0" smtClean="0"/>
              <a:t>How to Fix: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Click the cell that is split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On the Layout tab, click Merge Cells in the Merge area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Choose the proper merge criteria </a:t>
            </a:r>
          </a:p>
          <a:p>
            <a:pPr marL="0" indent="0">
              <a:buNone/>
            </a:pPr>
            <a:r>
              <a:rPr lang="en-US" sz="2400" dirty="0" smtClean="0"/>
              <a:t>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Click the cell that is merged and choose Split Cells in the Merge area</a:t>
            </a:r>
          </a:p>
        </p:txBody>
      </p:sp>
    </p:spTree>
    <p:extLst>
      <p:ext uri="{BB962C8B-B14F-4D97-AF65-F5344CB8AC3E}">
        <p14:creationId xmlns:p14="http://schemas.microsoft.com/office/powerpoint/2010/main" val="313854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Infrequent Headings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Best Practice:</a:t>
            </a:r>
          </a:p>
          <a:p>
            <a:r>
              <a:rPr lang="en-US" sz="2000" dirty="0" smtClean="0"/>
              <a:t>Headings spaced evenly throughout a document create structure and make it easier for readers to find information and navigate the document.</a:t>
            </a:r>
          </a:p>
          <a:p>
            <a:r>
              <a:rPr lang="en-US" sz="2000" dirty="0" smtClean="0"/>
              <a:t>Make sure you have at least one heading every two pages or so, and that your headings are ‘organized’ correctly (Heading 2 under Heading 1, etc.)</a:t>
            </a:r>
          </a:p>
          <a:p>
            <a:pPr marL="0" indent="0">
              <a:buNone/>
            </a:pPr>
            <a:r>
              <a:rPr lang="en-US" sz="2400" b="1" dirty="0" smtClean="0"/>
              <a:t>How to Fix: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Find a body of text which is not preceded by a text in a heading style.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Add a line of text between sections and use the Styles gallery on the Home tab to select a heading style.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Click on the View tab and click the Navigation Pane checkbox to see a list of your document’s overall heading structure.</a:t>
            </a:r>
          </a:p>
          <a:p>
            <a:pPr marL="514350" indent="-514350">
              <a:buFont typeface="+mj-lt"/>
              <a:buAutoNum type="arabicPeriod"/>
            </a:pPr>
            <a:endParaRPr lang="en-US" sz="2400" b="1" dirty="0" smtClean="0"/>
          </a:p>
        </p:txBody>
      </p:sp>
      <p:pic>
        <p:nvPicPr>
          <p:cNvPr id="3" name="Picture 2" descr="Accessibility Checker Warnings: infrequent Heading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0666" y="5499765"/>
            <a:ext cx="3303926" cy="102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73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Unclear Hyperlink Text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Best Practice:</a:t>
            </a:r>
            <a:endParaRPr lang="en-US" sz="2800" b="1" dirty="0" smtClean="0"/>
          </a:p>
          <a:p>
            <a:r>
              <a:rPr lang="en-US" sz="2800" dirty="0" smtClean="0"/>
              <a:t>Add meaningful hyperlink text and Screen tips</a:t>
            </a:r>
          </a:p>
          <a:p>
            <a:pPr marL="0" indent="0">
              <a:buNone/>
            </a:pPr>
            <a:r>
              <a:rPr lang="en-US" b="1" dirty="0" smtClean="0"/>
              <a:t>Why Fix:</a:t>
            </a:r>
          </a:p>
          <a:p>
            <a:r>
              <a:rPr lang="en-US" sz="2800" dirty="0" smtClean="0"/>
              <a:t>Hyperlink text should provide a clear description of the link destination instead of providing </a:t>
            </a:r>
            <a:r>
              <a:rPr lang="en-US" sz="2800" b="1" dirty="0" smtClean="0"/>
              <a:t>only </a:t>
            </a:r>
            <a:r>
              <a:rPr lang="en-US" sz="2800" dirty="0" smtClean="0"/>
              <a:t>the URL</a:t>
            </a:r>
          </a:p>
        </p:txBody>
      </p:sp>
    </p:spTree>
    <p:extLst>
      <p:ext uri="{BB962C8B-B14F-4D97-AF65-F5344CB8AC3E}">
        <p14:creationId xmlns:p14="http://schemas.microsoft.com/office/powerpoint/2010/main" val="22628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Unclear Hyperlink Text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How To Fix: </a:t>
            </a:r>
            <a:r>
              <a:rPr lang="en-US" sz="2800" dirty="0" smtClean="0"/>
              <a:t>To make the hyperlink text more accessible: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Select the link and click Hyperlink on the Insert tab to open the edit Hyperlink dialog.</a:t>
            </a:r>
          </a:p>
          <a:p>
            <a:pPr marL="857250" lvl="1" indent="-457200"/>
            <a:r>
              <a:rPr lang="en-US" sz="2000" dirty="0" smtClean="0"/>
              <a:t>Or select the words or entire hyperlink, right-click, and select Hyperlink…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Type a phrase in the Text to display: field which will briefly describe the link destination.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The Address: field is the URL address including http(s)://</a:t>
            </a:r>
          </a:p>
          <a:p>
            <a:pPr marL="0" indent="0">
              <a:buNone/>
            </a:pPr>
            <a:r>
              <a:rPr lang="en-US" sz="2400" dirty="0" smtClean="0"/>
              <a:t>Note: You can also click Screen Tip in the Edit Hyperlink dialog to add a meaningful description to the </a:t>
            </a:r>
            <a:r>
              <a:rPr lang="en-US" sz="2400" dirty="0"/>
              <a:t>hyperlink</a:t>
            </a:r>
            <a:r>
              <a:rPr lang="en-US" sz="2400" dirty="0" smtClean="0"/>
              <a:t>. The Screen Tip text  appears </a:t>
            </a:r>
            <a:r>
              <a:rPr lang="en-US" sz="2400" dirty="0"/>
              <a:t>when your cursor hovers over text or images that include a hyperlink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800" b="1" dirty="0"/>
              <a:t>Exception to the rule:</a:t>
            </a:r>
            <a:r>
              <a:rPr lang="en-US" sz="2800" dirty="0"/>
              <a:t> </a:t>
            </a:r>
          </a:p>
          <a:p>
            <a:r>
              <a:rPr lang="en-US" sz="2000" dirty="0"/>
              <a:t>When you expect the document to be printed, the link needs to be stated in its </a:t>
            </a:r>
            <a:r>
              <a:rPr lang="en-US" sz="2000" dirty="0" smtClean="0"/>
              <a:t>entirety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0886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Heading Too Long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Best Practice: </a:t>
            </a:r>
          </a:p>
          <a:p>
            <a:r>
              <a:rPr lang="en-US" sz="2400" dirty="0" smtClean="0"/>
              <a:t>Headings need to be descriptive but not too long. Up to 2 lines is a good guideline with 1 line preferred.</a:t>
            </a:r>
          </a:p>
          <a:p>
            <a:r>
              <a:rPr lang="en-US" sz="2400" dirty="0" smtClean="0"/>
              <a:t>Even though Heading Too Long is not a requirement, it is good to fix to strengthen your document for accessibility.</a:t>
            </a:r>
          </a:p>
          <a:p>
            <a:pPr marL="0" indent="0">
              <a:buNone/>
            </a:pPr>
            <a:r>
              <a:rPr lang="en-US" sz="2800" b="1" dirty="0" smtClean="0"/>
              <a:t>Why Fix: </a:t>
            </a:r>
          </a:p>
          <a:p>
            <a:r>
              <a:rPr lang="en-US" sz="2400" dirty="0" smtClean="0"/>
              <a:t>Short, concise headings make it easier for people with disabilities to quickly navigate the document structure.</a:t>
            </a:r>
          </a:p>
          <a:p>
            <a:pPr marL="0" indent="0">
              <a:buNone/>
            </a:pPr>
            <a:r>
              <a:rPr lang="en-US" sz="2800" b="1" dirty="0" smtClean="0"/>
              <a:t>How to Fix: </a:t>
            </a:r>
          </a:p>
          <a:p>
            <a:r>
              <a:rPr lang="en-US" sz="2400" dirty="0" smtClean="0"/>
              <a:t>Shorten long titles to concise words or short phrase. Add subsequent information to content under title.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6964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 Gauge Colors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 Blackboard, the Ally Gauge has appeared for documents!</a:t>
            </a:r>
          </a:p>
          <a:p>
            <a:r>
              <a:rPr lang="en-US" dirty="0" smtClean="0"/>
              <a:t>What do the colors mean? </a:t>
            </a:r>
          </a:p>
          <a:p>
            <a:pPr lvl="2"/>
            <a:r>
              <a:rPr lang="en-US" sz="3200" dirty="0" smtClean="0"/>
              <a:t>Green means it programmatically has passed accessibility checks</a:t>
            </a:r>
          </a:p>
          <a:p>
            <a:pPr lvl="3"/>
            <a:r>
              <a:rPr lang="en-US" sz="2800" dirty="0" smtClean="0"/>
              <a:t>Still needs manual checks</a:t>
            </a:r>
          </a:p>
          <a:p>
            <a:pPr marL="1371600" lvl="3" indent="0">
              <a:buNone/>
            </a:pPr>
            <a:endParaRPr lang="en-US" sz="2800" dirty="0" smtClean="0"/>
          </a:p>
          <a:p>
            <a:pPr lvl="2"/>
            <a:r>
              <a:rPr lang="en-US" sz="3200" dirty="0" smtClean="0"/>
              <a:t>Orange/Yellow means it needs work</a:t>
            </a:r>
          </a:p>
          <a:p>
            <a:pPr marL="914400" lvl="2" indent="0">
              <a:buNone/>
            </a:pPr>
            <a:endParaRPr lang="en-US" sz="3200" dirty="0" smtClean="0"/>
          </a:p>
          <a:p>
            <a:pPr lvl="2"/>
            <a:r>
              <a:rPr lang="en-US" sz="3200" dirty="0" smtClean="0"/>
              <a:t>Red means it need some more work than orange/yellow</a:t>
            </a:r>
          </a:p>
        </p:txBody>
      </p:sp>
      <p:pic>
        <p:nvPicPr>
          <p:cNvPr id="4" name="Picture 3" descr="Ally's red accessibility gau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692" y="5629728"/>
            <a:ext cx="1015599" cy="771072"/>
          </a:xfrm>
          <a:prstGeom prst="rect">
            <a:avLst/>
          </a:prstGeom>
        </p:spPr>
      </p:pic>
      <p:pic>
        <p:nvPicPr>
          <p:cNvPr id="5" name="Picture 4" descr="Ally's orange/yellow accessibility gau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691" y="4558921"/>
            <a:ext cx="1015599" cy="750660"/>
          </a:xfrm>
          <a:prstGeom prst="rect">
            <a:avLst/>
          </a:prstGeom>
        </p:spPr>
      </p:pic>
      <p:pic>
        <p:nvPicPr>
          <p:cNvPr id="6" name="Picture 5" descr="Ally's green accessibility gau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921" y="2773680"/>
            <a:ext cx="955463" cy="75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07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Repeated Blank Characters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Best Practice:</a:t>
            </a:r>
          </a:p>
          <a:p>
            <a:r>
              <a:rPr lang="en-US" sz="2800" dirty="0" smtClean="0"/>
              <a:t>Use indent, tab stops, or built-in table function instead of space, space, space and tab, tab, tab to line up data. </a:t>
            </a:r>
          </a:p>
          <a:p>
            <a:r>
              <a:rPr lang="en-US" sz="2800" dirty="0" smtClean="0"/>
              <a:t>Use paragraph and avoid using multiple carriage returns (Enters) to get paging</a:t>
            </a:r>
          </a:p>
          <a:p>
            <a:pPr marL="0" indent="0">
              <a:buNone/>
            </a:pPr>
            <a:r>
              <a:rPr lang="en-US" b="1" dirty="0" smtClean="0"/>
              <a:t>Why Fix:</a:t>
            </a:r>
          </a:p>
          <a:p>
            <a:r>
              <a:rPr lang="en-US" sz="2800" dirty="0" smtClean="0"/>
              <a:t>Any extra “blanks” (spaces, tabs, and empty paragraphs) may be perceived as the end of the information.</a:t>
            </a:r>
          </a:p>
          <a:p>
            <a:r>
              <a:rPr lang="en-US" sz="2800" dirty="0" smtClean="0"/>
              <a:t>Older screen readers may stop reading when multiple spaces are encountered</a:t>
            </a:r>
          </a:p>
        </p:txBody>
      </p:sp>
    </p:spTree>
    <p:extLst>
      <p:ext uri="{BB962C8B-B14F-4D97-AF65-F5344CB8AC3E}">
        <p14:creationId xmlns:p14="http://schemas.microsoft.com/office/powerpoint/2010/main" val="161795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Repeated Blank Characters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How To Fix:</a:t>
            </a:r>
          </a:p>
          <a:p>
            <a:r>
              <a:rPr lang="en-US" sz="2800" dirty="0" smtClean="0"/>
              <a:t>Use formatting, indenting, and styles to create whitespace instead of repeating blank characters. </a:t>
            </a:r>
          </a:p>
          <a:p>
            <a:r>
              <a:rPr lang="en-US" sz="2800" dirty="0" smtClean="0"/>
              <a:t>To use formatting to add whitespace around a paragraph: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Remove any existing whitespace around the paragraph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Select the text, then right-click and choose Paragraph.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Select values for Indentation and Spacing to create whitespace</a:t>
            </a:r>
          </a:p>
          <a:p>
            <a:r>
              <a:rPr lang="en-US" sz="2800" dirty="0" smtClean="0"/>
              <a:t>To un-anchor an image that you added multiple carriage returns behind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Select the image, right-click, select Wrap Text, select ‘In Line with Text’</a:t>
            </a:r>
          </a:p>
        </p:txBody>
      </p:sp>
    </p:spTree>
    <p:extLst>
      <p:ext uri="{BB962C8B-B14F-4D97-AF65-F5344CB8AC3E}">
        <p14:creationId xmlns:p14="http://schemas.microsoft.com/office/powerpoint/2010/main" val="9173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Extra: Excel WARNING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WARNING</a:t>
            </a:r>
          </a:p>
          <a:p>
            <a:pPr lvl="1"/>
            <a:r>
              <a:rPr lang="en-US" dirty="0" smtClean="0"/>
              <a:t>Sheet tabs have meaningful names</a:t>
            </a:r>
          </a:p>
          <a:p>
            <a:r>
              <a:rPr lang="en-US" dirty="0" smtClean="0"/>
              <a:t>Best Practice:</a:t>
            </a:r>
          </a:p>
          <a:p>
            <a:pPr lvl="1"/>
            <a:r>
              <a:rPr lang="en-US" dirty="0" smtClean="0"/>
              <a:t>Rename the ‘Tab 1’ to be a meaning unique name for the worksheet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8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Do: WARNINGS Check and 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Fix WARNINGS in your document:</a:t>
            </a:r>
          </a:p>
          <a:p>
            <a:pPr lvl="1"/>
            <a:r>
              <a:rPr lang="en-US" dirty="0" smtClean="0"/>
              <a:t>Blank </a:t>
            </a:r>
            <a:r>
              <a:rPr lang="en-US" dirty="0"/>
              <a:t>Table Rows or Columns</a:t>
            </a:r>
          </a:p>
          <a:p>
            <a:pPr lvl="1"/>
            <a:r>
              <a:rPr lang="en-US" dirty="0"/>
              <a:t>Merged or Split Cells</a:t>
            </a:r>
          </a:p>
          <a:p>
            <a:pPr lvl="1"/>
            <a:r>
              <a:rPr lang="en-US" dirty="0"/>
              <a:t>Infrequent Headings</a:t>
            </a:r>
          </a:p>
          <a:p>
            <a:pPr lvl="1"/>
            <a:r>
              <a:rPr lang="en-US" dirty="0" smtClean="0"/>
              <a:t>Unclear </a:t>
            </a:r>
            <a:r>
              <a:rPr lang="en-US" dirty="0"/>
              <a:t>Hyperlink Text</a:t>
            </a:r>
          </a:p>
          <a:p>
            <a:pPr lvl="1"/>
            <a:r>
              <a:rPr lang="en-US" dirty="0"/>
              <a:t>Heading Too Long</a:t>
            </a:r>
          </a:p>
          <a:p>
            <a:pPr lvl="1"/>
            <a:r>
              <a:rPr lang="en-US" dirty="0"/>
              <a:t>Objects not Inline</a:t>
            </a:r>
          </a:p>
          <a:p>
            <a:pPr lvl="1"/>
            <a:r>
              <a:rPr lang="en-US" dirty="0"/>
              <a:t>Repeated Blank </a:t>
            </a:r>
            <a:r>
              <a:rPr lang="en-US" dirty="0" smtClean="0"/>
              <a:t>Characters</a:t>
            </a:r>
            <a:endParaRPr lang="en-US" dirty="0"/>
          </a:p>
        </p:txBody>
      </p:sp>
      <p:pic>
        <p:nvPicPr>
          <p:cNvPr id="5" name="Content Placeholder 7" descr="Accessibility Checker Inspection Results WARNINGS example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38656" y="1041400"/>
            <a:ext cx="2902688" cy="4800600"/>
          </a:xfrm>
          <a:prstGeom prst="rect">
            <a:avLst/>
          </a:prstGeom>
        </p:spPr>
      </p:pic>
      <p:pic>
        <p:nvPicPr>
          <p:cNvPr id="6" name="Picture 5" descr="Microsoft Word Accessibility Checker instruction screen shot that specifies 'Select and fix each issue listed above to make this document accessible for people with disabilities.'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8656" y="6081712"/>
            <a:ext cx="3194075" cy="51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42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TIPS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Inspection Result TIPS:</a:t>
            </a:r>
          </a:p>
          <a:p>
            <a:r>
              <a:rPr lang="en-US" dirty="0" smtClean="0"/>
              <a:t>Includes:</a:t>
            </a:r>
          </a:p>
          <a:p>
            <a:pPr lvl="1"/>
            <a:r>
              <a:rPr lang="en-US" dirty="0" smtClean="0"/>
              <a:t>Using Image Watermark</a:t>
            </a:r>
          </a:p>
          <a:p>
            <a:pPr lvl="1"/>
            <a:r>
              <a:rPr lang="en-US" dirty="0" smtClean="0"/>
              <a:t>Skipped Heading Level</a:t>
            </a:r>
          </a:p>
          <a:p>
            <a:pPr lvl="1"/>
            <a:r>
              <a:rPr lang="en-US" dirty="0" smtClean="0"/>
              <a:t>Check Reading Order</a:t>
            </a:r>
          </a:p>
        </p:txBody>
      </p:sp>
      <p:pic>
        <p:nvPicPr>
          <p:cNvPr id="5" name="Content Placeholder 4" descr="Microsoft Word Accessibility Checker Inspection Results screen shot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080250" y="1733398"/>
            <a:ext cx="36195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23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TIPS: </a:t>
            </a:r>
            <a:br>
              <a:rPr lang="en-US" dirty="0" smtClean="0"/>
            </a:br>
            <a:r>
              <a:rPr lang="en-US" dirty="0" smtClean="0"/>
              <a:t>Using Image Watermark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Why Fix: </a:t>
            </a:r>
          </a:p>
          <a:p>
            <a:r>
              <a:rPr lang="en-US" dirty="0" smtClean="0"/>
              <a:t>Images  used as watermarks may not be understood by people with vision or cognitive disabilities.</a:t>
            </a:r>
          </a:p>
          <a:p>
            <a:pPr marL="0" indent="0">
              <a:buNone/>
            </a:pPr>
            <a:r>
              <a:rPr lang="en-US" b="1" dirty="0" smtClean="0"/>
              <a:t>How to Fix: </a:t>
            </a:r>
          </a:p>
          <a:p>
            <a:r>
              <a:rPr lang="en-US" sz="2800" dirty="0" smtClean="0"/>
              <a:t>Watermarks </a:t>
            </a:r>
            <a:r>
              <a:rPr lang="en-US" sz="2800" dirty="0"/>
              <a:t>cannot be made accessible. Make sure the information included in the watermark is also included elsewhere in the document</a:t>
            </a:r>
            <a:r>
              <a:rPr lang="en-US" sz="2800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99040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TIPS: </a:t>
            </a:r>
            <a:br>
              <a:rPr lang="en-US" dirty="0" smtClean="0"/>
            </a:br>
            <a:r>
              <a:rPr lang="en-US" dirty="0"/>
              <a:t>Skipped Heading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 smtClean="0"/>
              <a:t>Best Practice:</a:t>
            </a:r>
          </a:p>
          <a:p>
            <a:r>
              <a:rPr lang="en-US" dirty="0" smtClean="0"/>
              <a:t>Check Navigation pane for readability </a:t>
            </a:r>
          </a:p>
          <a:p>
            <a:pPr lvl="1"/>
            <a:r>
              <a:rPr lang="en-US" dirty="0" smtClean="0"/>
              <a:t>It can show if entire sections are missing (acts like an Index does)</a:t>
            </a:r>
          </a:p>
          <a:p>
            <a:pPr marL="0" indent="0">
              <a:buNone/>
            </a:pPr>
            <a:r>
              <a:rPr lang="en-US" sz="3600" b="1" dirty="0" smtClean="0"/>
              <a:t>Why Fix:</a:t>
            </a:r>
          </a:p>
          <a:p>
            <a:r>
              <a:rPr lang="en-US" dirty="0" smtClean="0"/>
              <a:t>This Navigation Pane is used for navigability in a document</a:t>
            </a:r>
          </a:p>
          <a:p>
            <a:r>
              <a:rPr lang="en-US" dirty="0" smtClean="0"/>
              <a:t>Using heading levels in logical order makes it easier for readers to find information and navigate the document.</a:t>
            </a:r>
          </a:p>
        </p:txBody>
      </p:sp>
    </p:spTree>
    <p:extLst>
      <p:ext uri="{BB962C8B-B14F-4D97-AF65-F5344CB8AC3E}">
        <p14:creationId xmlns:p14="http://schemas.microsoft.com/office/powerpoint/2010/main" val="301543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TIPS: </a:t>
            </a:r>
            <a:br>
              <a:rPr lang="en-US" dirty="0" smtClean="0"/>
            </a:br>
            <a:r>
              <a:rPr lang="en-US" dirty="0"/>
              <a:t>Skipped Heading </a:t>
            </a:r>
            <a:r>
              <a:rPr lang="en-US" dirty="0" smtClean="0"/>
              <a:t>Level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How to Fix:</a:t>
            </a:r>
          </a:p>
          <a:p>
            <a:r>
              <a:rPr lang="en-US" dirty="0" smtClean="0"/>
              <a:t>Open the Navigation Pane (Click View tab and select Navigation Pane in the Show area)</a:t>
            </a:r>
          </a:p>
          <a:p>
            <a:r>
              <a:rPr lang="en-US" dirty="0" smtClean="0"/>
              <a:t>Find skipped heading and change Style appropriately</a:t>
            </a:r>
          </a:p>
          <a:p>
            <a:pPr marL="0" indent="0">
              <a:buNone/>
            </a:pPr>
            <a:r>
              <a:rPr lang="en-US" b="1" dirty="0" smtClean="0"/>
              <a:t>Exception to the rule: </a:t>
            </a:r>
          </a:p>
          <a:p>
            <a:r>
              <a:rPr lang="en-US" dirty="0" smtClean="0"/>
              <a:t>Does it make sense being skipped? If so, it is a TIP and just a suggestion to strengthen the document for accessibility.</a:t>
            </a:r>
          </a:p>
        </p:txBody>
      </p:sp>
    </p:spTree>
    <p:extLst>
      <p:ext uri="{BB962C8B-B14F-4D97-AF65-F5344CB8AC3E}">
        <p14:creationId xmlns:p14="http://schemas.microsoft.com/office/powerpoint/2010/main" val="78627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TIPS: </a:t>
            </a:r>
            <a:br>
              <a:rPr lang="en-US" dirty="0" smtClean="0"/>
            </a:br>
            <a:r>
              <a:rPr lang="en-US" dirty="0" smtClean="0"/>
              <a:t>Check Reading Order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Why Fix: </a:t>
            </a:r>
          </a:p>
          <a:p>
            <a:r>
              <a:rPr lang="en-US" sz="2800" dirty="0" smtClean="0"/>
              <a:t>Tables used for layout should present information in a meaningful order from the first cell to the last</a:t>
            </a:r>
          </a:p>
          <a:p>
            <a:pPr marL="0" indent="0">
              <a:buNone/>
            </a:pPr>
            <a:r>
              <a:rPr lang="en-US" sz="2800" b="1" dirty="0" smtClean="0"/>
              <a:t>How to Fix: </a:t>
            </a:r>
          </a:p>
          <a:p>
            <a:r>
              <a:rPr lang="en-US" sz="2400" dirty="0" smtClean="0"/>
              <a:t>Verify the table reading order by tabbing through cells and ensuring the information is presented in an order that make sense.</a:t>
            </a:r>
          </a:p>
          <a:p>
            <a:r>
              <a:rPr lang="en-US" sz="2400" dirty="0" smtClean="0"/>
              <a:t>Note: If this table is meant to show lists or structured data, apply a table style from the Table Styles gallery on the Table Tools | Design tab.</a:t>
            </a:r>
            <a:endParaRPr lang="en-US" sz="2400" dirty="0"/>
          </a:p>
        </p:txBody>
      </p:sp>
      <p:pic>
        <p:nvPicPr>
          <p:cNvPr id="3" name="Picture 2" descr="Accessibility Checker TIP: Check Reading Order examp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0064" y="5525452"/>
            <a:ext cx="3632835" cy="1206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78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Extra: PowerPoint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TIP</a:t>
            </a:r>
          </a:p>
          <a:p>
            <a:pPr lvl="1"/>
            <a:r>
              <a:rPr lang="en-US" dirty="0" smtClean="0"/>
              <a:t>Ensure reading order is logical</a:t>
            </a:r>
          </a:p>
          <a:p>
            <a:pPr lvl="1"/>
            <a:r>
              <a:rPr lang="en-US" dirty="0" smtClean="0"/>
              <a:t>Ensure each slide has a unique title</a:t>
            </a:r>
          </a:p>
          <a:p>
            <a:r>
              <a:rPr lang="en-US" dirty="0" smtClean="0"/>
              <a:t>Best Practice:</a:t>
            </a:r>
          </a:p>
          <a:p>
            <a:pPr lvl="1"/>
            <a:r>
              <a:rPr lang="en-US" dirty="0" smtClean="0"/>
              <a:t>Open selection order pane and make sure reading order is read correctly</a:t>
            </a:r>
          </a:p>
          <a:p>
            <a:r>
              <a:rPr lang="en-US" dirty="0" smtClean="0"/>
              <a:t>TIP</a:t>
            </a:r>
            <a:endParaRPr lang="en-US" dirty="0"/>
          </a:p>
          <a:p>
            <a:pPr lvl="1"/>
            <a:r>
              <a:rPr lang="en-US" dirty="0" smtClean="0"/>
              <a:t>Ensure </a:t>
            </a:r>
            <a:r>
              <a:rPr lang="en-US" dirty="0"/>
              <a:t>each slide has a unique </a:t>
            </a:r>
            <a:r>
              <a:rPr lang="en-US" dirty="0" smtClean="0"/>
              <a:t>title</a:t>
            </a:r>
          </a:p>
          <a:p>
            <a:r>
              <a:rPr lang="en-US" dirty="0" smtClean="0"/>
              <a:t>Best Practice:</a:t>
            </a:r>
          </a:p>
          <a:p>
            <a:pPr lvl="1"/>
            <a:r>
              <a:rPr lang="en-US" dirty="0" smtClean="0"/>
              <a:t>Unique title allows those using assistive technologies a way to distinguish slides.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413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Law and 508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ADA (Americans with Disabilities Act)</a:t>
            </a:r>
          </a:p>
          <a:p>
            <a:pPr lvl="1"/>
            <a:r>
              <a:rPr lang="en-US" dirty="0"/>
              <a:t>ADA </a:t>
            </a:r>
            <a:r>
              <a:rPr lang="en-US" dirty="0" smtClean="0"/>
              <a:t>is </a:t>
            </a:r>
            <a:r>
              <a:rPr lang="en-US" dirty="0"/>
              <a:t>about access.</a:t>
            </a:r>
          </a:p>
          <a:p>
            <a:r>
              <a:rPr lang="en-US" dirty="0"/>
              <a:t>Rehabilitation Act</a:t>
            </a:r>
          </a:p>
          <a:p>
            <a:pPr lvl="1"/>
            <a:r>
              <a:rPr lang="en-US" dirty="0"/>
              <a:t>Section 504 – requirements for individuals</a:t>
            </a:r>
          </a:p>
          <a:p>
            <a:pPr lvl="1"/>
            <a:r>
              <a:rPr lang="en-US" dirty="0"/>
              <a:t>Section 508 – accessibility standards for electronic and information </a:t>
            </a:r>
            <a:r>
              <a:rPr lang="en-US" dirty="0" smtClean="0"/>
              <a:t>technologies</a:t>
            </a:r>
          </a:p>
          <a:p>
            <a:r>
              <a:rPr lang="en-US" dirty="0" smtClean="0"/>
              <a:t>Course materials and anything student facing must be 508 compliant</a:t>
            </a:r>
            <a:endParaRPr lang="en-US" dirty="0"/>
          </a:p>
        </p:txBody>
      </p:sp>
      <p:pic>
        <p:nvPicPr>
          <p:cNvPr id="4" name="Picture 6" descr="Americans with Disabilities Act image with icons representing wheelchair user, blind person with cane, sign language, and an ear suggesting a hearing impair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531" y="1600200"/>
            <a:ext cx="2052144" cy="2000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68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Do: TIPS Check and 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2222500"/>
          </a:xfrm>
        </p:spPr>
        <p:txBody>
          <a:bodyPr/>
          <a:lstStyle/>
          <a:p>
            <a:r>
              <a:rPr lang="en-US" dirty="0" smtClean="0"/>
              <a:t>Open the Navigation Pane:</a:t>
            </a:r>
          </a:p>
          <a:p>
            <a:pPr lvl="1"/>
            <a:r>
              <a:rPr lang="en-US" dirty="0" smtClean="0"/>
              <a:t>Click View </a:t>
            </a:r>
          </a:p>
          <a:p>
            <a:pPr lvl="1"/>
            <a:r>
              <a:rPr lang="en-US" dirty="0" smtClean="0"/>
              <a:t>Select Navigation Pane in the Show area</a:t>
            </a:r>
            <a:endParaRPr lang="en-US" dirty="0"/>
          </a:p>
        </p:txBody>
      </p:sp>
      <p:pic>
        <p:nvPicPr>
          <p:cNvPr id="4" name="Picture 3" descr="Microsoft Word Menu Bar showing Navigation Pane checked in the Show Area of the View Ta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537" y="3311525"/>
            <a:ext cx="9382125" cy="1657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5232400"/>
            <a:ext cx="7237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Correct any Skipped Heading Levels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0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Testing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Accessibility Checker is a program and can check only that allowed by a program to check</a:t>
            </a:r>
          </a:p>
          <a:p>
            <a:r>
              <a:rPr lang="en-US" dirty="0" smtClean="0"/>
              <a:t>Manual testing is still needed to ensure your documents are strengthened even more for accessibility</a:t>
            </a:r>
          </a:p>
        </p:txBody>
      </p:sp>
    </p:spTree>
    <p:extLst>
      <p:ext uri="{BB962C8B-B14F-4D97-AF65-F5344CB8AC3E}">
        <p14:creationId xmlns:p14="http://schemas.microsoft.com/office/powerpoint/2010/main" val="47330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Testing Checklist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Manual Testing Checklist includes:</a:t>
            </a:r>
          </a:p>
          <a:p>
            <a:pPr lvl="1"/>
            <a:r>
              <a:rPr lang="en-US" dirty="0" smtClean="0"/>
              <a:t>List formatting </a:t>
            </a:r>
          </a:p>
          <a:p>
            <a:pPr lvl="2"/>
            <a:r>
              <a:rPr lang="en-US" dirty="0" smtClean="0"/>
              <a:t>Use built-in formatting tools for bulleted and numbered lists</a:t>
            </a:r>
          </a:p>
          <a:p>
            <a:pPr lvl="1"/>
            <a:r>
              <a:rPr lang="en-US" dirty="0" smtClean="0"/>
              <a:t>Language settings</a:t>
            </a:r>
          </a:p>
          <a:p>
            <a:pPr lvl="2"/>
            <a:r>
              <a:rPr lang="en-US" dirty="0" smtClean="0"/>
              <a:t>Needed for accessibility check for pdf files</a:t>
            </a:r>
          </a:p>
          <a:p>
            <a:pPr lvl="1"/>
            <a:r>
              <a:rPr lang="en-US" dirty="0" smtClean="0"/>
              <a:t>Document properties</a:t>
            </a:r>
          </a:p>
          <a:p>
            <a:pPr lvl="1"/>
            <a:r>
              <a:rPr lang="en-US" dirty="0" smtClean="0"/>
              <a:t>Color and contrast</a:t>
            </a:r>
          </a:p>
          <a:p>
            <a:pPr lvl="1"/>
            <a:r>
              <a:rPr lang="en-US" dirty="0" smtClean="0"/>
              <a:t>Complex tables</a:t>
            </a:r>
          </a:p>
          <a:p>
            <a:pPr lvl="2"/>
            <a:r>
              <a:rPr lang="en-US" dirty="0" smtClean="0"/>
              <a:t>Make sure they read properly with assistive technologies (such as a screen reader)</a:t>
            </a:r>
          </a:p>
          <a:p>
            <a:pPr lvl="1"/>
            <a:r>
              <a:rPr lang="en-US" dirty="0" smtClean="0"/>
              <a:t>Check if using unclear (for example: Click here) hyperlinks</a:t>
            </a:r>
          </a:p>
          <a:p>
            <a:pPr lvl="1"/>
            <a:r>
              <a:rPr lang="en-US" dirty="0" smtClean="0"/>
              <a:t>Adding hierarchical structure to documents using Headings and Styles</a:t>
            </a:r>
          </a:p>
          <a:p>
            <a:pPr lvl="1"/>
            <a:r>
              <a:rPr lang="en-US" dirty="0" smtClean="0"/>
              <a:t>Blank table entries may confuse a screen reader that it is at the end of the content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05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Accessibility Drop-In or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help after today?</a:t>
            </a:r>
          </a:p>
          <a:p>
            <a:r>
              <a:rPr lang="en-US" dirty="0" smtClean="0"/>
              <a:t>Spring 2019 Semester Accessibility Drop-in:</a:t>
            </a:r>
          </a:p>
          <a:p>
            <a:pPr lvl="1"/>
            <a:r>
              <a:rPr lang="en-US" dirty="0" smtClean="0"/>
              <a:t>Where: Room T134 </a:t>
            </a:r>
          </a:p>
          <a:p>
            <a:pPr lvl="1"/>
            <a:r>
              <a:rPr lang="en-US" dirty="0" smtClean="0"/>
              <a:t>When: Wednesdays at 2:00-3:00</a:t>
            </a:r>
          </a:p>
          <a:p>
            <a:pPr lvl="2"/>
            <a:r>
              <a:rPr lang="en-US" dirty="0" smtClean="0"/>
              <a:t>Or by appointment</a:t>
            </a:r>
          </a:p>
          <a:p>
            <a:r>
              <a:rPr lang="en-US" dirty="0" smtClean="0"/>
              <a:t>Strengthen your course with a Quality and Accessibility Review</a:t>
            </a:r>
          </a:p>
          <a:p>
            <a:pPr lvl="1"/>
            <a:r>
              <a:rPr lang="en-US" dirty="0"/>
              <a:t>Sign up on the Online Learning Faculty Resources page</a:t>
            </a:r>
          </a:p>
          <a:p>
            <a:pPr lvl="2"/>
            <a:r>
              <a:rPr lang="en-US" dirty="0" smtClean="0"/>
              <a:t>www.genesee.edu/home/offices/online/faculty-resources</a:t>
            </a:r>
            <a:r>
              <a:rPr lang="en-US" dirty="0"/>
              <a:t>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55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do not already have a file open:</a:t>
            </a:r>
          </a:p>
          <a:p>
            <a:pPr lvl="1"/>
            <a:r>
              <a:rPr lang="en-US" dirty="0" smtClean="0"/>
              <a:t>Log in and access your P:\ drive</a:t>
            </a:r>
          </a:p>
          <a:p>
            <a:pPr lvl="1"/>
            <a:r>
              <a:rPr lang="en-US" dirty="0" smtClean="0"/>
              <a:t>Grab a file – any file – and run the Accessibility Checker</a:t>
            </a:r>
          </a:p>
          <a:p>
            <a:pPr lvl="2"/>
            <a:r>
              <a:rPr lang="en-US" dirty="0" smtClean="0"/>
              <a:t>File -&gt; Check for Issues -&gt; Check Accessibility</a:t>
            </a:r>
            <a:endParaRPr lang="en-US" dirty="0"/>
          </a:p>
        </p:txBody>
      </p:sp>
      <p:pic>
        <p:nvPicPr>
          <p:cNvPr id="4" name="Picture 3" descr="Microsoft Word Accessibility Checker instructions screen shot stating 'Select and fix each issue listed above to make this document accessible for people with disabilities.'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340" y="3849987"/>
            <a:ext cx="5459217" cy="87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55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976" y="2759786"/>
            <a:ext cx="10972800" cy="868362"/>
          </a:xfrm>
        </p:spPr>
        <p:txBody>
          <a:bodyPr>
            <a:noAutofit/>
          </a:bodyPr>
          <a:lstStyle/>
          <a:p>
            <a:r>
              <a:rPr lang="en-US" sz="6600" dirty="0" smtClean="0"/>
              <a:t>Questions?</a:t>
            </a:r>
            <a:endParaRPr lang="en-US" sz="6600" dirty="0"/>
          </a:p>
        </p:txBody>
      </p:sp>
      <p:sp>
        <p:nvSpPr>
          <p:cNvPr id="3" name="Rectangle 2"/>
          <p:cNvSpPr/>
          <p:nvPr/>
        </p:nvSpPr>
        <p:spPr>
          <a:xfrm>
            <a:off x="589280" y="578807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I’m also available for any accessibility questions.</a:t>
            </a:r>
          </a:p>
          <a:p>
            <a:r>
              <a:rPr lang="en-US" dirty="0">
                <a:solidFill>
                  <a:schemeClr val="bg1"/>
                </a:solidFill>
              </a:rPr>
              <a:t>Nancy Pabros, nlpabros@genesee.edu, </a:t>
            </a:r>
            <a:r>
              <a:rPr lang="en-US" dirty="0" smtClean="0">
                <a:solidFill>
                  <a:schemeClr val="bg1"/>
                </a:solidFill>
              </a:rPr>
              <a:t>x6112, T133</a:t>
            </a:r>
          </a:p>
        </p:txBody>
      </p:sp>
    </p:spTree>
    <p:extLst>
      <p:ext uri="{BB962C8B-B14F-4D97-AF65-F5344CB8AC3E}">
        <p14:creationId xmlns:p14="http://schemas.microsoft.com/office/powerpoint/2010/main" val="82238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Is Appreciated</a:t>
            </a:r>
            <a:endParaRPr lang="en-US" dirty="0"/>
          </a:p>
        </p:txBody>
      </p:sp>
      <p:sp>
        <p:nvSpPr>
          <p:cNvPr id="5" name="Rectangle 4" descr=" Genesee Community College Online Learning logo"/>
          <p:cNvSpPr/>
          <p:nvPr/>
        </p:nvSpPr>
        <p:spPr>
          <a:xfrm>
            <a:off x="0" y="2083100"/>
            <a:ext cx="12192000" cy="243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Genesee Community College &amp; Office of Online Learning logo" title="Genesee Community College &amp; Office of Online Learning logo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387900"/>
            <a:ext cx="9753600" cy="18288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368300" y="5357019"/>
            <a:ext cx="109728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77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508 Compliance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goal is to comply with the government’s 508 Checklist </a:t>
            </a:r>
          </a:p>
          <a:p>
            <a:r>
              <a:rPr lang="en-US" dirty="0"/>
              <a:t>The Ally Gauge in Blackboard and the </a:t>
            </a:r>
            <a:r>
              <a:rPr lang="en-US" dirty="0" smtClean="0"/>
              <a:t>Microsoft Accessibility Checkers are </a:t>
            </a:r>
            <a:r>
              <a:rPr lang="en-US" dirty="0"/>
              <a:t>great starting points when identifying accessibility issues.</a:t>
            </a:r>
          </a:p>
          <a:p>
            <a:pPr lvl="1"/>
            <a:r>
              <a:rPr lang="en-US" dirty="0"/>
              <a:t>After these programs </a:t>
            </a:r>
            <a:r>
              <a:rPr lang="en-US"/>
              <a:t>find </a:t>
            </a:r>
            <a:r>
              <a:rPr lang="en-US" smtClean="0"/>
              <a:t>issues, </a:t>
            </a:r>
            <a:r>
              <a:rPr lang="en-US" dirty="0"/>
              <a:t>manual checking is still </a:t>
            </a:r>
            <a:r>
              <a:rPr lang="en-US" dirty="0" smtClean="0"/>
              <a:t>important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38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Strengthening Your Documents for Accessibility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Microsoft products (Word, PowerPoint, Excel, etc.)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Use the built-in Accessibility Checker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Manually check the document</a:t>
            </a:r>
          </a:p>
        </p:txBody>
      </p:sp>
    </p:spTree>
    <p:extLst>
      <p:ext uri="{BB962C8B-B14F-4D97-AF65-F5344CB8AC3E}">
        <p14:creationId xmlns:p14="http://schemas.microsoft.com/office/powerpoint/2010/main" val="55136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“Top 10” Course Material List Quick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Include the Accessibility Statement</a:t>
            </a:r>
            <a:endParaRPr lang="en-US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Keep Content Simple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Use Headings (Styles)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Use Color and Contrast Thoughtfully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Review Accessibility Checker Suggestions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dirty="0"/>
              <a:t>Audio &amp; Video Need Transcripts or Captioning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dirty="0"/>
              <a:t>Hyperlinks Need to Make Sense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dirty="0"/>
              <a:t>Provide Alternate Text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dirty="0"/>
              <a:t>The More Ways the Better!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dirty="0"/>
              <a:t> Consistency, Consistency, Consistency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97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Document Accessibility: Review Accessibility Checker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>
                <a:solidFill>
                  <a:schemeClr val="bg2"/>
                </a:solidFill>
              </a:rPr>
              <a:t>Include the Accessibility </a:t>
            </a:r>
            <a:r>
              <a:rPr lang="en-US" sz="2400" dirty="0">
                <a:solidFill>
                  <a:schemeClr val="bg2"/>
                </a:solidFill>
              </a:rPr>
              <a:t>Statement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>
                <a:solidFill>
                  <a:schemeClr val="bg2"/>
                </a:solidFill>
              </a:rPr>
              <a:t>Keep Content Simple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>
                <a:solidFill>
                  <a:schemeClr val="bg2"/>
                </a:solidFill>
              </a:rPr>
              <a:t>Use Headings (Styles)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Use Color and Contrast Thoughtfully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800" b="1" dirty="0"/>
              <a:t>Review Accessibility Checker Suggestions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dirty="0">
                <a:solidFill>
                  <a:schemeClr val="bg2"/>
                </a:solidFill>
              </a:rPr>
              <a:t>Audio &amp; Video Need Transcripts or Captioning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dirty="0">
                <a:solidFill>
                  <a:schemeClr val="bg2"/>
                </a:solidFill>
              </a:rPr>
              <a:t>Hyperlinks Need to Make Sense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dirty="0">
                <a:solidFill>
                  <a:schemeClr val="bg2"/>
                </a:solidFill>
              </a:rPr>
              <a:t>Provide Alternate Text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dirty="0">
                <a:solidFill>
                  <a:schemeClr val="bg2"/>
                </a:solidFill>
              </a:rPr>
              <a:t>The More Ways the Better!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dirty="0">
                <a:solidFill>
                  <a:schemeClr val="bg2"/>
                </a:solidFill>
              </a:rPr>
              <a:t> Consistency, Consistency, Consistency</a:t>
            </a:r>
            <a:r>
              <a:rPr lang="en-US" sz="2400" dirty="0" smtClean="0">
                <a:solidFill>
                  <a:schemeClr val="bg2"/>
                </a:solidFill>
              </a:rPr>
              <a:t>…</a:t>
            </a: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14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Microsoft Word Accessibility Checker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622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For Microsoft Word 2010 and 2013, select: </a:t>
            </a:r>
          </a:p>
          <a:p>
            <a:r>
              <a:rPr lang="en-US" dirty="0" smtClean="0"/>
              <a:t>File </a:t>
            </a:r>
          </a:p>
          <a:p>
            <a:r>
              <a:rPr lang="en-US" dirty="0" smtClean="0"/>
              <a:t>Info </a:t>
            </a:r>
          </a:p>
          <a:p>
            <a:r>
              <a:rPr lang="en-US" dirty="0" smtClean="0"/>
              <a:t>Check for Issues </a:t>
            </a:r>
          </a:p>
          <a:p>
            <a:r>
              <a:rPr lang="en-US" dirty="0" smtClean="0"/>
              <a:t>Check Accessibility</a:t>
            </a:r>
          </a:p>
        </p:txBody>
      </p:sp>
      <p:pic>
        <p:nvPicPr>
          <p:cNvPr id="1026" name="Picture 2" descr="Microsoft Word how to get to Check Accessibility screen sh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300" y="2245764"/>
            <a:ext cx="5128632" cy="405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86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lineLearning-PPT-Theme1">
  <a:themeElements>
    <a:clrScheme name="GCC">
      <a:dk1>
        <a:srgbClr val="0069AA"/>
      </a:dk1>
      <a:lt1>
        <a:sysClr val="window" lastClr="FFFFFF"/>
      </a:lt1>
      <a:dk2>
        <a:srgbClr val="004874"/>
      </a:dk2>
      <a:lt2>
        <a:srgbClr val="EEECE1"/>
      </a:lt2>
      <a:accent1>
        <a:srgbClr val="DEB408"/>
      </a:accent1>
      <a:accent2>
        <a:srgbClr val="F0F1F2"/>
      </a:accent2>
      <a:accent3>
        <a:srgbClr val="01529A"/>
      </a:accent3>
      <a:accent4>
        <a:srgbClr val="938953"/>
      </a:accent4>
      <a:accent5>
        <a:srgbClr val="7F7F7F"/>
      </a:accent5>
      <a:accent6>
        <a:srgbClr val="DEB408"/>
      </a:accent6>
      <a:hlink>
        <a:srgbClr val="0000FF"/>
      </a:hlink>
      <a:folHlink>
        <a:srgbClr val="800080"/>
      </a:folHlink>
    </a:clrScheme>
    <a:fontScheme name="GC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OnlineLearning-PPT-Theme1</Template>
  <TotalTime>4280</TotalTime>
  <Words>2386</Words>
  <Application>Microsoft Office PowerPoint</Application>
  <PresentationFormat>Widescreen</PresentationFormat>
  <Paragraphs>388</Paragraphs>
  <Slides>46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0" baseType="lpstr">
      <vt:lpstr>Arial</vt:lpstr>
      <vt:lpstr>Calibri</vt:lpstr>
      <vt:lpstr>Georgia</vt:lpstr>
      <vt:lpstr>OnlineLearning-PPT-Theme1</vt:lpstr>
      <vt:lpstr>Document Accessibility: What Color is Your Gauge?</vt:lpstr>
      <vt:lpstr>Agenda</vt:lpstr>
      <vt:lpstr>What Do the Gauge Colors Mean?</vt:lpstr>
      <vt:lpstr>The Law and 508 Compliance</vt:lpstr>
      <vt:lpstr>508 Compliance</vt:lpstr>
      <vt:lpstr>Strengthening Your Documents for Accessibility</vt:lpstr>
      <vt:lpstr>Accessibility “Top 10” Course Material List Quick Review</vt:lpstr>
      <vt:lpstr>Document Accessibility: Review Accessibility Checker Suggestions</vt:lpstr>
      <vt:lpstr>Microsoft Word Accessibility Checker Instructions</vt:lpstr>
      <vt:lpstr>Stop and Do:  Accessibility Checker Instructions</vt:lpstr>
      <vt:lpstr>Accessibility Checker Inspection Results</vt:lpstr>
      <vt:lpstr>Accessibility Checker Inspection Results: ERRORS</vt:lpstr>
      <vt:lpstr>Accessibility Checker Inspection Results: ERRORS continued</vt:lpstr>
      <vt:lpstr>Accessibility Checker ERRORS:  Missing Alt Text</vt:lpstr>
      <vt:lpstr>Accessibility Checker ERRORS:  Missing Alt Text continued</vt:lpstr>
      <vt:lpstr>Accessibility Checker ERRORS:  No Header Row Specified</vt:lpstr>
      <vt:lpstr>Accessibility Checker ERRORS:  No Header Row Specified continued</vt:lpstr>
      <vt:lpstr>Accessibility Checker ERRORS: Unstructured Document</vt:lpstr>
      <vt:lpstr>Extra: PowerPoint ERROR</vt:lpstr>
      <vt:lpstr>Stop and Do: ERRORS Check and Fix</vt:lpstr>
      <vt:lpstr>Accessibility Checker Inspection Results: WARNINGS</vt:lpstr>
      <vt:lpstr>Accessibility Checker Inspection Results: WARNINGS continued</vt:lpstr>
      <vt:lpstr>Accessibility Checker WARNINGS:  Blank Table Rows or Columns</vt:lpstr>
      <vt:lpstr>Accessibility Checker WARNINGS:  Blank Table Rows or Columns continued</vt:lpstr>
      <vt:lpstr>Accessibility Checker WARNINGS:  Merged or Split Cells</vt:lpstr>
      <vt:lpstr>Accessibility Checker WARNINGS:  Infrequent Headings</vt:lpstr>
      <vt:lpstr>Accessibility Checker WARNINGS:  Unclear Hyperlink Text</vt:lpstr>
      <vt:lpstr>Accessibility Checker WARNINGS:  Unclear Hyperlink Text Continued</vt:lpstr>
      <vt:lpstr>Accessibility Checker WARNINGS:  Heading Too Long</vt:lpstr>
      <vt:lpstr>Accessibility Checker WARNINGS:  Repeated Blank Characters</vt:lpstr>
      <vt:lpstr>Accessibility Checker WARNINGS:  Repeated Blank Characters continued</vt:lpstr>
      <vt:lpstr>Extra: Excel WARNING</vt:lpstr>
      <vt:lpstr>Stop and Do: WARNINGS Check and Fix</vt:lpstr>
      <vt:lpstr>Accessibility Checker Inspection Results: TIPS</vt:lpstr>
      <vt:lpstr>Accessibility Checker TIPS:  Using Image Watermark</vt:lpstr>
      <vt:lpstr>Accessibility Checker TIPS:  Skipped Heading Level</vt:lpstr>
      <vt:lpstr>Accessibility Checker TIPS:  Skipped Heading Level continued</vt:lpstr>
      <vt:lpstr>Accessibility Checker TIPS:  Check Reading Order</vt:lpstr>
      <vt:lpstr>Extra: PowerPoint TIPs</vt:lpstr>
      <vt:lpstr>Stop and Do: TIPS Check and Fix</vt:lpstr>
      <vt:lpstr>Manual Testing</vt:lpstr>
      <vt:lpstr>Manual Testing Checklist</vt:lpstr>
      <vt:lpstr>Accessibility Drop-In or Review</vt:lpstr>
      <vt:lpstr>Lab Time</vt:lpstr>
      <vt:lpstr>Questions?</vt:lpstr>
      <vt:lpstr>Feedback Is Appreciated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Alternate Text</dc:title>
  <dc:creator>Anina</dc:creator>
  <cp:lastModifiedBy>Littlejohn, Judith M.</cp:lastModifiedBy>
  <cp:revision>152</cp:revision>
  <cp:lastPrinted>2018-05-24T12:23:39Z</cp:lastPrinted>
  <dcterms:created xsi:type="dcterms:W3CDTF">2016-08-09T11:45:54Z</dcterms:created>
  <dcterms:modified xsi:type="dcterms:W3CDTF">2019-02-15T13:29:21Z</dcterms:modified>
</cp:coreProperties>
</file>