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handoutMasterIdLst>
    <p:handoutMasterId r:id="rId36"/>
  </p:handoutMasterIdLst>
  <p:sldIdLst>
    <p:sldId id="256" r:id="rId2"/>
    <p:sldId id="326" r:id="rId3"/>
    <p:sldId id="325" r:id="rId4"/>
    <p:sldId id="327" r:id="rId5"/>
    <p:sldId id="329" r:id="rId6"/>
    <p:sldId id="343" r:id="rId7"/>
    <p:sldId id="341" r:id="rId8"/>
    <p:sldId id="344" r:id="rId9"/>
    <p:sldId id="330" r:id="rId10"/>
    <p:sldId id="340" r:id="rId11"/>
    <p:sldId id="331" r:id="rId12"/>
    <p:sldId id="345" r:id="rId13"/>
    <p:sldId id="332" r:id="rId14"/>
    <p:sldId id="333" r:id="rId15"/>
    <p:sldId id="346" r:id="rId16"/>
    <p:sldId id="354" r:id="rId17"/>
    <p:sldId id="347" r:id="rId18"/>
    <p:sldId id="348" r:id="rId19"/>
    <p:sldId id="355" r:id="rId20"/>
    <p:sldId id="349" r:id="rId21"/>
    <p:sldId id="339" r:id="rId22"/>
    <p:sldId id="328" r:id="rId23"/>
    <p:sldId id="350" r:id="rId24"/>
    <p:sldId id="357" r:id="rId25"/>
    <p:sldId id="313" r:id="rId26"/>
    <p:sldId id="283" r:id="rId27"/>
    <p:sldId id="353" r:id="rId28"/>
    <p:sldId id="359" r:id="rId29"/>
    <p:sldId id="352" r:id="rId30"/>
    <p:sldId id="356" r:id="rId31"/>
    <p:sldId id="324" r:id="rId32"/>
    <p:sldId id="316" r:id="rId33"/>
    <p:sldId id="277"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9A2"/>
    <a:srgbClr val="FFCD00"/>
    <a:srgbClr val="0072CE"/>
    <a:srgbClr val="0066FF"/>
    <a:srgbClr val="C99700"/>
    <a:srgbClr val="0033CC"/>
    <a:srgbClr val="000000"/>
    <a:srgbClr val="F9DA5D"/>
    <a:srgbClr val="FEF8DE"/>
    <a:srgbClr val="FEF6D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0402" autoAdjust="0"/>
    <p:restoredTop sz="86353" autoAdjust="0"/>
  </p:normalViewPr>
  <p:slideViewPr>
    <p:cSldViewPr snapToGrid="0">
      <p:cViewPr varScale="1">
        <p:scale>
          <a:sx n="72" d="100"/>
          <a:sy n="72" d="100"/>
        </p:scale>
        <p:origin x="322" y="67"/>
      </p:cViewPr>
      <p:guideLst>
        <p:guide orient="horz" pos="2160"/>
        <p:guide pos="3840"/>
      </p:guideLst>
    </p:cSldViewPr>
  </p:slideViewPr>
  <p:outlineViewPr>
    <p:cViewPr>
      <p:scale>
        <a:sx n="33" d="100"/>
        <a:sy n="33" d="100"/>
      </p:scale>
      <p:origin x="0" y="-2874"/>
    </p:cViewPr>
  </p:outlineViewPr>
  <p:notesTextViewPr>
    <p:cViewPr>
      <p:scale>
        <a:sx n="1" d="1"/>
        <a:sy n="1" d="1"/>
      </p:scale>
      <p:origin x="0" y="0"/>
    </p:cViewPr>
  </p:notesTextViewPr>
  <p:notesViewPr>
    <p:cSldViewPr snapToGrid="0">
      <p:cViewPr>
        <p:scale>
          <a:sx n="120" d="100"/>
          <a:sy n="120" d="100"/>
        </p:scale>
        <p:origin x="2244" y="-10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9C2F9AC-E970-4745-BEC7-BCC92B767142}" type="datetimeFigureOut">
              <a:rPr lang="en-US" smtClean="0"/>
              <a:t>8/20/2020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Tree>
    <p:extLst>
      <p:ext uri="{BB962C8B-B14F-4D97-AF65-F5344CB8AC3E}">
        <p14:creationId xmlns:p14="http://schemas.microsoft.com/office/powerpoint/2010/main" val="14449101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8F66CA-D06C-4ABF-840E-7877EAF47DC3}" type="datetimeFigureOut">
              <a:rPr lang="en-US" smtClean="0"/>
              <a:t>8/20/2020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6E90C5-6ED0-47E4-92C3-4DECC5A91143}" type="slidenum">
              <a:rPr lang="en-US" smtClean="0"/>
              <a:t>‹#›</a:t>
            </a:fld>
            <a:endParaRPr lang="en-US" dirty="0"/>
          </a:p>
        </p:txBody>
      </p:sp>
    </p:spTree>
    <p:extLst>
      <p:ext uri="{BB962C8B-B14F-4D97-AF65-F5344CB8AC3E}">
        <p14:creationId xmlns:p14="http://schemas.microsoft.com/office/powerpoint/2010/main" val="2919034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genesee.edu/home/offices/online/faculty-resources/" TargetMode="External"/><Relationship Id="rId2" Type="http://schemas.openxmlformats.org/officeDocument/2006/relationships/slide" Target="../slides/slide20.xml"/><Relationship Id="rId1" Type="http://schemas.openxmlformats.org/officeDocument/2006/relationships/notesMaster" Target="../notesMasters/notesMaster1.xml"/><Relationship Id="rId4" Type="http://schemas.openxmlformats.org/officeDocument/2006/relationships/hyperlink" Target="http://www.genesee.edu/cms/home/assets/File/Adding%20Alternate%20Text%20to%20Microsoft%20Documents%20for%20Accessibility%20-%20PAD.pptx"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Resources:</a:t>
            </a:r>
          </a:p>
          <a:p>
            <a:r>
              <a:rPr lang="en-US" baseline="0" dirty="0" smtClean="0"/>
              <a:t> Accessibility Self-Review Checklist and Online Learning Faculty Resources page</a:t>
            </a:r>
          </a:p>
          <a:p>
            <a:pPr marL="628650" lvl="1" indent="-171450">
              <a:buFont typeface="Arial" panose="020B0604020202020204" pitchFamily="34" charset="0"/>
              <a:buChar char="•"/>
            </a:pPr>
            <a:r>
              <a:rPr lang="en-US" dirty="0" smtClean="0"/>
              <a:t>Accessibility Self-Review Checklist (www.genesee.edu/cms/home/assets/File/Accessibility%20Self%20Review%20Checklist.docx)</a:t>
            </a:r>
          </a:p>
          <a:p>
            <a:pPr marL="628650" lvl="1" indent="-171450">
              <a:buFont typeface="Arial" panose="020B0604020202020204" pitchFamily="34" charset="0"/>
              <a:buChar char="•"/>
            </a:pPr>
            <a:r>
              <a:rPr lang="en-US" dirty="0" smtClean="0"/>
              <a:t>Online Learning Faculty</a:t>
            </a:r>
            <a:r>
              <a:rPr lang="en-US" baseline="0" dirty="0" smtClean="0"/>
              <a:t> Resources (http://www.genesee.edu/home/offices/online/faculty-resources/)</a:t>
            </a:r>
            <a:r>
              <a:rPr lang="en-US" dirty="0" smtClean="0"/>
              <a:t> </a:t>
            </a:r>
            <a:endParaRPr lang="en-US" dirty="0"/>
          </a:p>
        </p:txBody>
      </p:sp>
      <p:sp>
        <p:nvSpPr>
          <p:cNvPr id="4" name="Slide Number Placeholder 3"/>
          <p:cNvSpPr>
            <a:spLocks noGrp="1"/>
          </p:cNvSpPr>
          <p:nvPr>
            <p:ph type="sldNum" sz="quarter" idx="10"/>
          </p:nvPr>
        </p:nvSpPr>
        <p:spPr/>
        <p:txBody>
          <a:bodyPr/>
          <a:lstStyle/>
          <a:p>
            <a:fld id="{9D6E90C5-6ED0-47E4-92C3-4DECC5A91143}" type="slidenum">
              <a:rPr lang="en-US" smtClean="0"/>
              <a:t>1</a:t>
            </a:fld>
            <a:endParaRPr lang="en-US" dirty="0"/>
          </a:p>
        </p:txBody>
      </p:sp>
    </p:spTree>
    <p:extLst>
      <p:ext uri="{BB962C8B-B14F-4D97-AF65-F5344CB8AC3E}">
        <p14:creationId xmlns:p14="http://schemas.microsoft.com/office/powerpoint/2010/main" val="4802264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Presentation: Accessibility Doesn’t Mean Boring!</a:t>
            </a:r>
          </a:p>
          <a:p>
            <a:r>
              <a:rPr lang="en-US" dirty="0" smtClean="0"/>
              <a:t>Presentation:</a:t>
            </a:r>
            <a:r>
              <a:rPr lang="en-US" baseline="0" dirty="0" smtClean="0"/>
              <a:t> Setting Defaults with Microsoft Word </a:t>
            </a:r>
            <a:endParaRPr lang="en-US" dirty="0"/>
          </a:p>
        </p:txBody>
      </p:sp>
      <p:sp>
        <p:nvSpPr>
          <p:cNvPr id="4" name="Slide Number Placeholder 3"/>
          <p:cNvSpPr>
            <a:spLocks noGrp="1"/>
          </p:cNvSpPr>
          <p:nvPr>
            <p:ph type="sldNum" sz="quarter" idx="10"/>
          </p:nvPr>
        </p:nvSpPr>
        <p:spPr/>
        <p:txBody>
          <a:bodyPr/>
          <a:lstStyle/>
          <a:p>
            <a:fld id="{9D6E90C5-6ED0-47E4-92C3-4DECC5A91143}" type="slidenum">
              <a:rPr lang="en-US" smtClean="0"/>
              <a:t>15</a:t>
            </a:fld>
            <a:endParaRPr lang="en-US" dirty="0"/>
          </a:p>
        </p:txBody>
      </p:sp>
    </p:spTree>
    <p:extLst>
      <p:ext uri="{BB962C8B-B14F-4D97-AF65-F5344CB8AC3E}">
        <p14:creationId xmlns:p14="http://schemas.microsoft.com/office/powerpoint/2010/main" val="41237592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6E90C5-6ED0-47E4-92C3-4DECC5A91143}" type="slidenum">
              <a:rPr lang="en-US" smtClean="0"/>
              <a:t>17</a:t>
            </a:fld>
            <a:endParaRPr lang="en-US" dirty="0"/>
          </a:p>
        </p:txBody>
      </p:sp>
    </p:spTree>
    <p:extLst>
      <p:ext uri="{BB962C8B-B14F-4D97-AF65-F5344CB8AC3E}">
        <p14:creationId xmlns:p14="http://schemas.microsoft.com/office/powerpoint/2010/main" val="12301321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Hyperlink blue is</a:t>
            </a:r>
            <a:r>
              <a:rPr lang="en-US" baseline="0" dirty="0" smtClean="0"/>
              <a:t> R: 0, G: 0, B: 255</a:t>
            </a:r>
            <a:endParaRPr lang="en-US" dirty="0"/>
          </a:p>
        </p:txBody>
      </p:sp>
      <p:sp>
        <p:nvSpPr>
          <p:cNvPr id="4" name="Slide Number Placeholder 3"/>
          <p:cNvSpPr>
            <a:spLocks noGrp="1"/>
          </p:cNvSpPr>
          <p:nvPr>
            <p:ph type="sldNum" sz="quarter" idx="10"/>
          </p:nvPr>
        </p:nvSpPr>
        <p:spPr/>
        <p:txBody>
          <a:bodyPr/>
          <a:lstStyle/>
          <a:p>
            <a:fld id="{9D6E90C5-6ED0-47E4-92C3-4DECC5A91143}" type="slidenum">
              <a:rPr lang="en-US" smtClean="0"/>
              <a:t>18</a:t>
            </a:fld>
            <a:endParaRPr lang="en-US" dirty="0"/>
          </a:p>
        </p:txBody>
      </p:sp>
    </p:spTree>
    <p:extLst>
      <p:ext uri="{BB962C8B-B14F-4D97-AF65-F5344CB8AC3E}">
        <p14:creationId xmlns:p14="http://schemas.microsoft.com/office/powerpoint/2010/main" val="6534231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Self-explanatory,</a:t>
            </a:r>
            <a:r>
              <a:rPr lang="en-US" baseline="0" dirty="0" smtClean="0"/>
              <a:t> alternate text is a text alternative for a non-text item, such as an image, art (clip art, smart art), chart, table, etc.</a:t>
            </a:r>
            <a:endParaRPr lang="en-US" dirty="0" smtClean="0"/>
          </a:p>
          <a:p>
            <a:r>
              <a:rPr lang="en-US" dirty="0" smtClean="0"/>
              <a:t>See link for presentation </a:t>
            </a:r>
            <a:r>
              <a:rPr lang="en-US" dirty="0" err="1" smtClean="0"/>
              <a:t>ju</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t>Further Instruction: Visit </a:t>
            </a:r>
            <a:r>
              <a:rPr lang="en-US" sz="1200" dirty="0" smtClean="0">
                <a:hlinkClick r:id="rId3"/>
              </a:rPr>
              <a:t>Online Learning Faculty Resources</a:t>
            </a:r>
            <a:r>
              <a:rPr lang="en-US" sz="1200" dirty="0" smtClean="0"/>
              <a:t> to view </a:t>
            </a:r>
            <a:r>
              <a:rPr lang="en-US" sz="1200" dirty="0" smtClean="0">
                <a:hlinkClick r:id="rId4"/>
              </a:rPr>
              <a:t>Adding Alternate Text to Microsoft Documents for Accessibility</a:t>
            </a:r>
            <a:r>
              <a:rPr lang="en-US" sz="1200" dirty="0" smtClean="0"/>
              <a:t> (</a:t>
            </a:r>
            <a:r>
              <a:rPr lang="en-US" sz="1200" dirty="0" err="1" smtClean="0"/>
              <a:t>pptx</a:t>
            </a:r>
            <a:r>
              <a:rPr lang="en-US" sz="1200" dirty="0" smtClean="0"/>
              <a:t>, 1.3MB)</a:t>
            </a:r>
          </a:p>
          <a:p>
            <a:r>
              <a:rPr lang="en-US" dirty="0" err="1" smtClean="0"/>
              <a:t>st</a:t>
            </a:r>
            <a:r>
              <a:rPr lang="en-US" dirty="0" smtClean="0"/>
              <a:t> on adding Alternate Text. </a:t>
            </a:r>
          </a:p>
        </p:txBody>
      </p:sp>
      <p:sp>
        <p:nvSpPr>
          <p:cNvPr id="4" name="Slide Number Placeholder 3"/>
          <p:cNvSpPr>
            <a:spLocks noGrp="1"/>
          </p:cNvSpPr>
          <p:nvPr>
            <p:ph type="sldNum" sz="quarter" idx="10"/>
          </p:nvPr>
        </p:nvSpPr>
        <p:spPr/>
        <p:txBody>
          <a:bodyPr/>
          <a:lstStyle/>
          <a:p>
            <a:fld id="{9D6E90C5-6ED0-47E4-92C3-4DECC5A91143}" type="slidenum">
              <a:rPr lang="en-US" smtClean="0"/>
              <a:t>20</a:t>
            </a:fld>
            <a:endParaRPr lang="en-US" dirty="0"/>
          </a:p>
        </p:txBody>
      </p:sp>
    </p:spTree>
    <p:extLst>
      <p:ext uri="{BB962C8B-B14F-4D97-AF65-F5344CB8AC3E}">
        <p14:creationId xmlns:p14="http://schemas.microsoft.com/office/powerpoint/2010/main" val="7384563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Pdf is a good file type</a:t>
            </a:r>
            <a:r>
              <a:rPr lang="en-US" baseline="0" dirty="0" smtClean="0"/>
              <a:t> choice. Either have the original document format available upon request or simply add it as an alternative.</a:t>
            </a:r>
          </a:p>
          <a:p>
            <a:r>
              <a:rPr lang="en-US" baseline="0" dirty="0" smtClean="0"/>
              <a:t>Instructors are surprised (usually pleasantly) at student creativity when allowed to express it in the format of their choice. </a:t>
            </a:r>
            <a:endParaRPr lang="en-US" dirty="0"/>
          </a:p>
        </p:txBody>
      </p:sp>
      <p:sp>
        <p:nvSpPr>
          <p:cNvPr id="4" name="Slide Number Placeholder 3"/>
          <p:cNvSpPr>
            <a:spLocks noGrp="1"/>
          </p:cNvSpPr>
          <p:nvPr>
            <p:ph type="sldNum" sz="quarter" idx="10"/>
          </p:nvPr>
        </p:nvSpPr>
        <p:spPr/>
        <p:txBody>
          <a:bodyPr/>
          <a:lstStyle/>
          <a:p>
            <a:fld id="{9D6E90C5-6ED0-47E4-92C3-4DECC5A91143}" type="slidenum">
              <a:rPr lang="en-US" smtClean="0"/>
              <a:t>23</a:t>
            </a:fld>
            <a:endParaRPr lang="en-US" dirty="0"/>
          </a:p>
        </p:txBody>
      </p:sp>
    </p:spTree>
    <p:extLst>
      <p:ext uri="{BB962C8B-B14F-4D97-AF65-F5344CB8AC3E}">
        <p14:creationId xmlns:p14="http://schemas.microsoft.com/office/powerpoint/2010/main" val="36307831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Pdf is a good file type</a:t>
            </a:r>
            <a:r>
              <a:rPr lang="en-US" baseline="0" dirty="0" smtClean="0"/>
              <a:t> choice. Either have the original document format available upon request or simply add it as an alternative.</a:t>
            </a:r>
          </a:p>
        </p:txBody>
      </p:sp>
      <p:sp>
        <p:nvSpPr>
          <p:cNvPr id="4" name="Slide Number Placeholder 3"/>
          <p:cNvSpPr>
            <a:spLocks noGrp="1"/>
          </p:cNvSpPr>
          <p:nvPr>
            <p:ph type="sldNum" sz="quarter" idx="10"/>
          </p:nvPr>
        </p:nvSpPr>
        <p:spPr/>
        <p:txBody>
          <a:bodyPr/>
          <a:lstStyle/>
          <a:p>
            <a:fld id="{9D6E90C5-6ED0-47E4-92C3-4DECC5A91143}" type="slidenum">
              <a:rPr lang="en-US" smtClean="0"/>
              <a:t>24</a:t>
            </a:fld>
            <a:endParaRPr lang="en-US" dirty="0"/>
          </a:p>
        </p:txBody>
      </p:sp>
    </p:spTree>
    <p:extLst>
      <p:ext uri="{BB962C8B-B14F-4D97-AF65-F5344CB8AC3E}">
        <p14:creationId xmlns:p14="http://schemas.microsoft.com/office/powerpoint/2010/main" val="41559336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6E90C5-6ED0-47E4-92C3-4DECC5A91143}" type="slidenum">
              <a:rPr lang="en-US" smtClean="0"/>
              <a:t>25</a:t>
            </a:fld>
            <a:endParaRPr lang="en-US" dirty="0"/>
          </a:p>
        </p:txBody>
      </p:sp>
    </p:spTree>
    <p:extLst>
      <p:ext uri="{BB962C8B-B14F-4D97-AF65-F5344CB8AC3E}">
        <p14:creationId xmlns:p14="http://schemas.microsoft.com/office/powerpoint/2010/main" val="32425773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Headings must be unique. If headings </a:t>
            </a:r>
            <a:r>
              <a:rPr lang="en-US" baseline="0" dirty="0" smtClean="0"/>
              <a:t>are the same, how does someone hearing the heading know if that’s where they need to be. </a:t>
            </a:r>
          </a:p>
          <a:p>
            <a:r>
              <a:rPr lang="en-US" baseline="0" dirty="0" smtClean="0"/>
              <a:t>It is possible to modify different styles to be able to populate the Navigation Pane, but the default heading styles are set to do it as a standard.</a:t>
            </a:r>
            <a:endParaRPr lang="en-US" dirty="0"/>
          </a:p>
        </p:txBody>
      </p:sp>
      <p:sp>
        <p:nvSpPr>
          <p:cNvPr id="4" name="Slide Number Placeholder 3"/>
          <p:cNvSpPr>
            <a:spLocks noGrp="1"/>
          </p:cNvSpPr>
          <p:nvPr>
            <p:ph type="sldNum" sz="quarter" idx="10"/>
          </p:nvPr>
        </p:nvSpPr>
        <p:spPr/>
        <p:txBody>
          <a:bodyPr/>
          <a:lstStyle/>
          <a:p>
            <a:fld id="{9D6E90C5-6ED0-47E4-92C3-4DECC5A91143}" type="slidenum">
              <a:rPr lang="en-US" smtClean="0"/>
              <a:t>26</a:t>
            </a:fld>
            <a:endParaRPr lang="en-US" dirty="0"/>
          </a:p>
        </p:txBody>
      </p:sp>
    </p:spTree>
    <p:extLst>
      <p:ext uri="{BB962C8B-B14F-4D97-AF65-F5344CB8AC3E}">
        <p14:creationId xmlns:p14="http://schemas.microsoft.com/office/powerpoint/2010/main" val="33063406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E90C5-6ED0-47E4-92C3-4DECC5A91143}" type="slidenum">
              <a:rPr lang="en-US" smtClean="0"/>
              <a:t>27</a:t>
            </a:fld>
            <a:endParaRPr lang="en-US" dirty="0"/>
          </a:p>
        </p:txBody>
      </p:sp>
    </p:spTree>
    <p:extLst>
      <p:ext uri="{BB962C8B-B14F-4D97-AF65-F5344CB8AC3E}">
        <p14:creationId xmlns:p14="http://schemas.microsoft.com/office/powerpoint/2010/main" val="369768284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6E90C5-6ED0-47E4-92C3-4DECC5A91143}" type="slidenum">
              <a:rPr lang="en-US" smtClean="0"/>
              <a:t>28</a:t>
            </a:fld>
            <a:endParaRPr lang="en-US" dirty="0"/>
          </a:p>
        </p:txBody>
      </p:sp>
    </p:spTree>
    <p:extLst>
      <p:ext uri="{BB962C8B-B14F-4D97-AF65-F5344CB8AC3E}">
        <p14:creationId xmlns:p14="http://schemas.microsoft.com/office/powerpoint/2010/main" val="22246052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E90C5-6ED0-47E4-92C3-4DECC5A91143}" type="slidenum">
              <a:rPr lang="en-US" smtClean="0"/>
              <a:t>3</a:t>
            </a:fld>
            <a:endParaRPr lang="en-US" dirty="0"/>
          </a:p>
        </p:txBody>
      </p:sp>
    </p:spTree>
    <p:extLst>
      <p:ext uri="{BB962C8B-B14F-4D97-AF65-F5344CB8AC3E}">
        <p14:creationId xmlns:p14="http://schemas.microsoft.com/office/powerpoint/2010/main" val="4809533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Repeat: Put the Accessibility (Accommodations) Statement in multiple places:</a:t>
            </a:r>
          </a:p>
          <a:p>
            <a:pPr lvl="1"/>
            <a:r>
              <a:rPr lang="en-US" dirty="0" smtClean="0"/>
              <a:t>Introductory Letter or Introduction Statement</a:t>
            </a:r>
          </a:p>
          <a:p>
            <a:pPr lvl="1"/>
            <a:r>
              <a:rPr lang="en-US" dirty="0" smtClean="0"/>
              <a:t>Syllabus</a:t>
            </a:r>
          </a:p>
          <a:p>
            <a:pPr lvl="1"/>
            <a:r>
              <a:rPr lang="en-US" dirty="0" smtClean="0"/>
              <a:t>On Blackboard</a:t>
            </a:r>
          </a:p>
          <a:p>
            <a:endParaRPr lang="en-US" dirty="0"/>
          </a:p>
        </p:txBody>
      </p:sp>
      <p:sp>
        <p:nvSpPr>
          <p:cNvPr id="4" name="Slide Number Placeholder 3"/>
          <p:cNvSpPr>
            <a:spLocks noGrp="1"/>
          </p:cNvSpPr>
          <p:nvPr>
            <p:ph type="sldNum" sz="quarter" idx="10"/>
          </p:nvPr>
        </p:nvSpPr>
        <p:spPr/>
        <p:txBody>
          <a:bodyPr/>
          <a:lstStyle/>
          <a:p>
            <a:fld id="{9D6E90C5-6ED0-47E4-92C3-4DECC5A91143}" type="slidenum">
              <a:rPr lang="en-US" smtClean="0"/>
              <a:t>29</a:t>
            </a:fld>
            <a:endParaRPr lang="en-US" dirty="0"/>
          </a:p>
        </p:txBody>
      </p:sp>
    </p:spTree>
    <p:extLst>
      <p:ext uri="{BB962C8B-B14F-4D97-AF65-F5344CB8AC3E}">
        <p14:creationId xmlns:p14="http://schemas.microsoft.com/office/powerpoint/2010/main" val="11549932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6E90C5-6ED0-47E4-92C3-4DECC5A91143}" type="slidenum">
              <a:rPr lang="en-US" smtClean="0"/>
              <a:t>31</a:t>
            </a:fld>
            <a:endParaRPr lang="en-US" dirty="0"/>
          </a:p>
        </p:txBody>
      </p:sp>
    </p:spTree>
    <p:extLst>
      <p:ext uri="{BB962C8B-B14F-4D97-AF65-F5344CB8AC3E}">
        <p14:creationId xmlns:p14="http://schemas.microsoft.com/office/powerpoint/2010/main" val="13173236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D6E90C5-6ED0-47E4-92C3-4DECC5A91143}" type="slidenum">
              <a:rPr lang="en-US" smtClean="0"/>
              <a:t>32</a:t>
            </a:fld>
            <a:endParaRPr lang="en-US" dirty="0"/>
          </a:p>
        </p:txBody>
      </p:sp>
    </p:spTree>
    <p:extLst>
      <p:ext uri="{BB962C8B-B14F-4D97-AF65-F5344CB8AC3E}">
        <p14:creationId xmlns:p14="http://schemas.microsoft.com/office/powerpoint/2010/main" val="23768849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Feedback forms are available</a:t>
            </a:r>
            <a:r>
              <a:rPr lang="en-US" baseline="0" dirty="0" smtClean="0"/>
              <a:t> to fill out or send comments to GCConline@genesee.edu</a:t>
            </a:r>
            <a:endParaRPr lang="en-US" dirty="0"/>
          </a:p>
        </p:txBody>
      </p:sp>
      <p:sp>
        <p:nvSpPr>
          <p:cNvPr id="4" name="Slide Number Placeholder 3"/>
          <p:cNvSpPr>
            <a:spLocks noGrp="1"/>
          </p:cNvSpPr>
          <p:nvPr>
            <p:ph type="sldNum" sz="quarter" idx="10"/>
          </p:nvPr>
        </p:nvSpPr>
        <p:spPr/>
        <p:txBody>
          <a:bodyPr/>
          <a:lstStyle/>
          <a:p>
            <a:fld id="{9D6E90C5-6ED0-47E4-92C3-4DECC5A91143}" type="slidenum">
              <a:rPr lang="en-US" smtClean="0"/>
              <a:t>33</a:t>
            </a:fld>
            <a:endParaRPr lang="en-US" dirty="0"/>
          </a:p>
        </p:txBody>
      </p:sp>
    </p:spTree>
    <p:extLst>
      <p:ext uri="{BB962C8B-B14F-4D97-AF65-F5344CB8AC3E}">
        <p14:creationId xmlns:p14="http://schemas.microsoft.com/office/powerpoint/2010/main" val="2811874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list looks quite long, but shouldn’t be overwhelming as most items will be common</a:t>
            </a:r>
            <a:r>
              <a:rPr lang="en-US" baseline="0" dirty="0" smtClean="0"/>
              <a:t> sense or a reminder as to what to look for after, but what you can do when composing your materials as well. These are items you build in to your content from the beginning each time, not retrofit after.</a:t>
            </a:r>
          </a:p>
          <a:p>
            <a:r>
              <a:rPr lang="en-US" baseline="0" dirty="0" smtClean="0"/>
              <a:t>Simple tweaks to your content can go a long way in providing accessibility. </a:t>
            </a:r>
            <a:endParaRPr lang="en-US" dirty="0"/>
          </a:p>
        </p:txBody>
      </p:sp>
      <p:sp>
        <p:nvSpPr>
          <p:cNvPr id="4" name="Slide Number Placeholder 3"/>
          <p:cNvSpPr>
            <a:spLocks noGrp="1"/>
          </p:cNvSpPr>
          <p:nvPr>
            <p:ph type="sldNum" sz="quarter" idx="10"/>
          </p:nvPr>
        </p:nvSpPr>
        <p:spPr/>
        <p:txBody>
          <a:bodyPr/>
          <a:lstStyle/>
          <a:p>
            <a:fld id="{9D6E90C5-6ED0-47E4-92C3-4DECC5A91143}" type="slidenum">
              <a:rPr lang="en-US" smtClean="0"/>
              <a:t>4</a:t>
            </a:fld>
            <a:endParaRPr lang="en-US" dirty="0"/>
          </a:p>
        </p:txBody>
      </p:sp>
    </p:spTree>
    <p:extLst>
      <p:ext uri="{BB962C8B-B14F-4D97-AF65-F5344CB8AC3E}">
        <p14:creationId xmlns:p14="http://schemas.microsoft.com/office/powerpoint/2010/main" val="4908219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Blocks</a:t>
            </a:r>
            <a:r>
              <a:rPr lang="en-US" baseline="0" dirty="0" smtClean="0"/>
              <a:t> of large text are hard to read by those with visual impairments or learning disabilities where smaller blocks of information is needed for understanding.</a:t>
            </a:r>
          </a:p>
          <a:p>
            <a:r>
              <a:rPr lang="en-US" baseline="0" dirty="0" smtClean="0"/>
              <a:t>Bottom margin space is also important to allow for caption space if doing a voice-over.</a:t>
            </a:r>
          </a:p>
          <a:p>
            <a:r>
              <a:rPr lang="en-US" baseline="0" dirty="0" smtClean="0"/>
              <a:t>When full-alignment is used, there is a variable spacing between words and also the spacing between letters in words that is inconsistent. You do not want the reader to question why the spacing is different. </a:t>
            </a:r>
          </a:p>
        </p:txBody>
      </p:sp>
      <p:sp>
        <p:nvSpPr>
          <p:cNvPr id="4" name="Slide Number Placeholder 3"/>
          <p:cNvSpPr>
            <a:spLocks noGrp="1"/>
          </p:cNvSpPr>
          <p:nvPr>
            <p:ph type="sldNum" sz="quarter" idx="10"/>
          </p:nvPr>
        </p:nvSpPr>
        <p:spPr/>
        <p:txBody>
          <a:bodyPr/>
          <a:lstStyle/>
          <a:p>
            <a:fld id="{9D6E90C5-6ED0-47E4-92C3-4DECC5A91143}" type="slidenum">
              <a:rPr lang="en-US" smtClean="0"/>
              <a:t>5</a:t>
            </a:fld>
            <a:endParaRPr lang="en-US" dirty="0"/>
          </a:p>
        </p:txBody>
      </p:sp>
    </p:spTree>
    <p:extLst>
      <p:ext uri="{BB962C8B-B14F-4D97-AF65-F5344CB8AC3E}">
        <p14:creationId xmlns:p14="http://schemas.microsoft.com/office/powerpoint/2010/main" val="11072652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a:t>
            </a:r>
            <a:r>
              <a:rPr lang="en-US" baseline="0" dirty="0" smtClean="0"/>
              <a:t> is no program out there to tell you you’ve used a different font for a heading or pinpoint that you should consider a san serif font or the font size in a table is to small for the general reader. Again, if you build consistency and accessibility in your documents from the beginning, you will begin to see that cut &amp; paste </a:t>
            </a:r>
            <a:r>
              <a:rPr lang="en-US" baseline="0" dirty="0" err="1" smtClean="0"/>
              <a:t>differerent</a:t>
            </a:r>
            <a:r>
              <a:rPr lang="en-US" baseline="0" dirty="0" smtClean="0"/>
              <a:t> font or font size more readily.</a:t>
            </a:r>
            <a:endParaRPr lang="en-US" dirty="0"/>
          </a:p>
        </p:txBody>
      </p:sp>
      <p:sp>
        <p:nvSpPr>
          <p:cNvPr id="4" name="Slide Number Placeholder 3"/>
          <p:cNvSpPr>
            <a:spLocks noGrp="1"/>
          </p:cNvSpPr>
          <p:nvPr>
            <p:ph type="sldNum" sz="quarter" idx="10"/>
          </p:nvPr>
        </p:nvSpPr>
        <p:spPr/>
        <p:txBody>
          <a:bodyPr/>
          <a:lstStyle/>
          <a:p>
            <a:fld id="{9D6E90C5-6ED0-47E4-92C3-4DECC5A91143}" type="slidenum">
              <a:rPr lang="en-US" smtClean="0"/>
              <a:t>10</a:t>
            </a:fld>
            <a:endParaRPr lang="en-US" dirty="0"/>
          </a:p>
        </p:txBody>
      </p:sp>
    </p:spTree>
    <p:extLst>
      <p:ext uri="{BB962C8B-B14F-4D97-AF65-F5344CB8AC3E}">
        <p14:creationId xmlns:p14="http://schemas.microsoft.com/office/powerpoint/2010/main" val="9514781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Show of hands:</a:t>
            </a:r>
            <a:r>
              <a:rPr lang="en-US" baseline="0" dirty="0" smtClean="0"/>
              <a:t> How many have printed an email or document in landscape and found it hard to read? </a:t>
            </a:r>
            <a:endParaRPr lang="en-US" dirty="0"/>
          </a:p>
        </p:txBody>
      </p:sp>
      <p:sp>
        <p:nvSpPr>
          <p:cNvPr id="4" name="Slide Number Placeholder 3"/>
          <p:cNvSpPr>
            <a:spLocks noGrp="1"/>
          </p:cNvSpPr>
          <p:nvPr>
            <p:ph type="sldNum" sz="quarter" idx="10"/>
          </p:nvPr>
        </p:nvSpPr>
        <p:spPr/>
        <p:txBody>
          <a:bodyPr/>
          <a:lstStyle/>
          <a:p>
            <a:fld id="{9D6E90C5-6ED0-47E4-92C3-4DECC5A91143}" type="slidenum">
              <a:rPr lang="en-US" smtClean="0"/>
              <a:t>11</a:t>
            </a:fld>
            <a:endParaRPr lang="en-US" dirty="0"/>
          </a:p>
        </p:txBody>
      </p:sp>
    </p:spTree>
    <p:extLst>
      <p:ext uri="{BB962C8B-B14F-4D97-AF65-F5344CB8AC3E}">
        <p14:creationId xmlns:p14="http://schemas.microsoft.com/office/powerpoint/2010/main" val="23190821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D6E90C5-6ED0-47E4-92C3-4DECC5A91143}" type="slidenum">
              <a:rPr lang="en-US" smtClean="0"/>
              <a:t>12</a:t>
            </a:fld>
            <a:endParaRPr lang="en-US" dirty="0"/>
          </a:p>
        </p:txBody>
      </p:sp>
    </p:spTree>
    <p:extLst>
      <p:ext uri="{BB962C8B-B14F-4D97-AF65-F5344CB8AC3E}">
        <p14:creationId xmlns:p14="http://schemas.microsoft.com/office/powerpoint/2010/main" val="17835556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available presentations: Accessibility Doesn’t Mean Boring! And </a:t>
            </a:r>
            <a:r>
              <a:rPr lang="en-US" baseline="0" dirty="0" smtClean="0"/>
              <a:t>Setting Defaults with Microsoft Word or join the Accessibility Stars program</a:t>
            </a:r>
            <a:endParaRPr lang="en-US" dirty="0"/>
          </a:p>
        </p:txBody>
      </p:sp>
      <p:sp>
        <p:nvSpPr>
          <p:cNvPr id="4" name="Slide Number Placeholder 3"/>
          <p:cNvSpPr>
            <a:spLocks noGrp="1"/>
          </p:cNvSpPr>
          <p:nvPr>
            <p:ph type="sldNum" sz="quarter" idx="10"/>
          </p:nvPr>
        </p:nvSpPr>
        <p:spPr/>
        <p:txBody>
          <a:bodyPr/>
          <a:lstStyle/>
          <a:p>
            <a:fld id="{9D6E90C5-6ED0-47E4-92C3-4DECC5A91143}" type="slidenum">
              <a:rPr lang="en-US" smtClean="0"/>
              <a:t>13</a:t>
            </a:fld>
            <a:endParaRPr lang="en-US" dirty="0"/>
          </a:p>
        </p:txBody>
      </p:sp>
    </p:spTree>
    <p:extLst>
      <p:ext uri="{BB962C8B-B14F-4D97-AF65-F5344CB8AC3E}">
        <p14:creationId xmlns:p14="http://schemas.microsoft.com/office/powerpoint/2010/main" val="27645310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Accessibility</a:t>
            </a:r>
            <a:r>
              <a:rPr lang="en-US" baseline="0" dirty="0" smtClean="0"/>
              <a:t> Doesn’t Mean Boring! Presentation</a:t>
            </a:r>
            <a:endParaRPr lang="en-US" dirty="0"/>
          </a:p>
        </p:txBody>
      </p:sp>
      <p:sp>
        <p:nvSpPr>
          <p:cNvPr id="4" name="Slide Number Placeholder 3"/>
          <p:cNvSpPr>
            <a:spLocks noGrp="1"/>
          </p:cNvSpPr>
          <p:nvPr>
            <p:ph type="sldNum" sz="quarter" idx="10"/>
          </p:nvPr>
        </p:nvSpPr>
        <p:spPr/>
        <p:txBody>
          <a:bodyPr/>
          <a:lstStyle/>
          <a:p>
            <a:fld id="{9D6E90C5-6ED0-47E4-92C3-4DECC5A91143}" type="slidenum">
              <a:rPr lang="en-US" smtClean="0"/>
              <a:t>14</a:t>
            </a:fld>
            <a:endParaRPr lang="en-US" dirty="0"/>
          </a:p>
        </p:txBody>
      </p:sp>
    </p:spTree>
    <p:extLst>
      <p:ext uri="{BB962C8B-B14F-4D97-AF65-F5344CB8AC3E}">
        <p14:creationId xmlns:p14="http://schemas.microsoft.com/office/powerpoint/2010/main" val="40467595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Ref idx="1001">
        <a:schemeClr val="bg1"/>
      </p:bgRef>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16000" y="4714504"/>
            <a:ext cx="10160000" cy="1633845"/>
          </a:xfrm>
        </p:spPr>
        <p:txBody>
          <a:bodyPr>
            <a:normAutofit/>
          </a:bodyPr>
          <a:lstStyle>
            <a:lvl1pPr marL="0" indent="0" algn="ctr">
              <a:buNone/>
              <a:defRPr sz="3200" b="0">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4" name="Picture 3" descr="Genesee Community College &amp; Office of Online Learning logo" title="Genesee Community College &amp; Office of Online Learning logo"/>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7858115" y="260139"/>
            <a:ext cx="3724285" cy="698303"/>
          </a:xfrm>
          <a:prstGeom prst="rect">
            <a:avLst/>
          </a:prstGeom>
          <a:ln>
            <a:solidFill>
              <a:schemeClr val="accent1"/>
            </a:solidFill>
          </a:ln>
        </p:spPr>
      </p:pic>
      <p:sp>
        <p:nvSpPr>
          <p:cNvPr id="6" name="Title 5"/>
          <p:cNvSpPr>
            <a:spLocks noGrp="1"/>
          </p:cNvSpPr>
          <p:nvPr userDrawn="1">
            <p:ph type="title"/>
          </p:nvPr>
        </p:nvSpPr>
        <p:spPr>
          <a:xfrm>
            <a:off x="609600" y="2142269"/>
            <a:ext cx="10972800" cy="2477232"/>
          </a:xfrm>
          <a:solidFill>
            <a:srgbClr val="0059A2"/>
          </a:solidFill>
        </p:spPr>
        <p:txBody>
          <a:bodyPr/>
          <a:lstStyle>
            <a:lvl1pPr>
              <a:defRPr>
                <a:solidFill>
                  <a:srgbClr val="FFCD00"/>
                </a:solidFill>
              </a:defRPr>
            </a:lvl1pPr>
          </a:lstStyle>
          <a:p>
            <a:r>
              <a:rPr lang="en-US" dirty="0" smtClean="0"/>
              <a:t>Click to edit Master title style</a:t>
            </a:r>
            <a:endParaRPr lang="en-US" dirty="0"/>
          </a:p>
        </p:txBody>
      </p:sp>
    </p:spTree>
    <p:extLst>
      <p:ext uri="{BB962C8B-B14F-4D97-AF65-F5344CB8AC3E}">
        <p14:creationId xmlns:p14="http://schemas.microsoft.com/office/powerpoint/2010/main" val="365413999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0"/>
            <a:ext cx="6815667" cy="61277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0"/>
            <a:ext cx="4011084" cy="49657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extLst>
      <p:ext uri="{BB962C8B-B14F-4D97-AF65-F5344CB8AC3E}">
        <p14:creationId xmlns:p14="http://schemas.microsoft.com/office/powerpoint/2010/main" val="110676618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8480710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6798013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473076"/>
            <a:ext cx="27432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600" y="473076"/>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5613825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59A2"/>
          </a:solidFill>
        </p:spPr>
        <p:txBody>
          <a:bodyPr/>
          <a:lstStyle>
            <a:lvl1pPr>
              <a:defRPr>
                <a:latin typeface="+mj-lt"/>
              </a:defRPr>
            </a:lvl1pPr>
          </a:lstStyle>
          <a:p>
            <a:r>
              <a:rPr lang="en-US" dirty="0" smtClean="0"/>
              <a:t>Click to edit Master title style</a:t>
            </a:r>
            <a:endParaRPr lang="en-US" dirty="0"/>
          </a:p>
        </p:txBody>
      </p:sp>
      <p:sp>
        <p:nvSpPr>
          <p:cNvPr id="3" name="Content Placeholder 2"/>
          <p:cNvSpPr>
            <a:spLocks noGrp="1"/>
          </p:cNvSpPr>
          <p:nvPr>
            <p:ph idx="1"/>
          </p:nvPr>
        </p:nvSpPr>
        <p:spPr>
          <a:xfrm>
            <a:off x="609600" y="1600200"/>
            <a:ext cx="10972800" cy="4551218"/>
          </a:xfrm>
          <a:noFill/>
        </p:spPr>
        <p:txBody>
          <a:bodyPr/>
          <a:lstStyle>
            <a:lvl1pPr>
              <a:lnSpc>
                <a:spcPct val="100000"/>
              </a:lnSpc>
              <a:spcBef>
                <a:spcPts val="600"/>
              </a:spcBef>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81218595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rgbClr val="0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241809235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609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97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86106782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609600" y="1600200"/>
            <a:ext cx="10972800" cy="21971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2"/>
          <p:cNvSpPr>
            <a:spLocks noGrp="1"/>
          </p:cNvSpPr>
          <p:nvPr>
            <p:ph sz="half" idx="10"/>
          </p:nvPr>
        </p:nvSpPr>
        <p:spPr>
          <a:xfrm>
            <a:off x="609600" y="4051300"/>
            <a:ext cx="10972800" cy="2425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281788336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609600" y="1600200"/>
            <a:ext cx="37465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72000" y="1600200"/>
            <a:ext cx="39624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Content Placeholder 2"/>
          <p:cNvSpPr>
            <a:spLocks noGrp="1"/>
          </p:cNvSpPr>
          <p:nvPr>
            <p:ph sz="half" idx="10"/>
          </p:nvPr>
        </p:nvSpPr>
        <p:spPr>
          <a:xfrm>
            <a:off x="8636000" y="1600200"/>
            <a:ext cx="32893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787901192"/>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676400"/>
            <a:ext cx="5386917" cy="773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676400"/>
            <a:ext cx="5389033" cy="773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131098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50178813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181191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89719"/>
            <a:ext cx="10972800" cy="868362"/>
          </a:xfrm>
          <a:prstGeom prst="rect">
            <a:avLst/>
          </a:prstGeom>
          <a:solidFill>
            <a:srgbClr val="0059A2"/>
          </a:solidFill>
          <a:ln>
            <a:solidFill>
              <a:schemeClr val="accent1"/>
            </a:solidFill>
          </a:ln>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09600" y="1600200"/>
            <a:ext cx="10972800" cy="4800600"/>
          </a:xfrm>
          <a:prstGeom prst="rect">
            <a:avLst/>
          </a:prstGeom>
          <a:noFill/>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8338833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73" r:id="rId5"/>
    <p:sldLayoutId id="2147483672" r:id="rId6"/>
    <p:sldLayoutId id="2147483665" r:id="rId7"/>
    <p:sldLayoutId id="2147483666" r:id="rId8"/>
    <p:sldLayoutId id="2147483667" r:id="rId9"/>
    <p:sldLayoutId id="2147483668" r:id="rId10"/>
    <p:sldLayoutId id="2147483669" r:id="rId11"/>
    <p:sldLayoutId id="2147483670" r:id="rId12"/>
    <p:sldLayoutId id="2147483671" r:id="rId13"/>
  </p:sldLayoutIdLst>
  <p:timing>
    <p:tnLst>
      <p:par>
        <p:cTn id="1" dur="indefinite" restart="never" nodeType="tmRoot"/>
      </p:par>
    </p:tnLst>
  </p:timing>
  <p:txStyles>
    <p:titleStyle>
      <a:lvl1pPr algn="ctr" defTabSz="914400" rtl="0" eaLnBrk="1" latinLnBrk="0" hangingPunct="1">
        <a:spcBef>
          <a:spcPct val="0"/>
        </a:spcBef>
        <a:buNone/>
        <a:defRPr sz="4000" b="1" kern="1200">
          <a:solidFill>
            <a:srgbClr val="FFCD00"/>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genesee.edu/online"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6895" y="2410692"/>
            <a:ext cx="10806544" cy="1932708"/>
          </a:xfrm>
          <a:ln>
            <a:noFill/>
          </a:ln>
        </p:spPr>
        <p:txBody>
          <a:bodyPr>
            <a:noAutofit/>
          </a:bodyPr>
          <a:lstStyle/>
          <a:p>
            <a:r>
              <a:rPr lang="en-US" b="1" dirty="0" smtClean="0">
                <a:solidFill>
                  <a:schemeClr val="accent6"/>
                </a:solidFill>
                <a:latin typeface="+mn-lt"/>
              </a:rPr>
              <a:t>Is Your Syllabus Accessible?</a:t>
            </a:r>
            <a:endParaRPr lang="en-US" b="1" dirty="0">
              <a:solidFill>
                <a:schemeClr val="accent6"/>
              </a:solidFill>
              <a:latin typeface="+mn-lt"/>
            </a:endParaRPr>
          </a:p>
        </p:txBody>
      </p:sp>
      <p:sp>
        <p:nvSpPr>
          <p:cNvPr id="3" name="Subtitle 2"/>
          <p:cNvSpPr>
            <a:spLocks noGrp="1"/>
          </p:cNvSpPr>
          <p:nvPr>
            <p:ph type="subTitle" idx="1"/>
          </p:nvPr>
        </p:nvSpPr>
        <p:spPr>
          <a:xfrm>
            <a:off x="1016000" y="4856996"/>
            <a:ext cx="10160000" cy="617529"/>
          </a:xfrm>
        </p:spPr>
        <p:txBody>
          <a:bodyPr>
            <a:normAutofit/>
          </a:bodyPr>
          <a:lstStyle/>
          <a:p>
            <a:r>
              <a:rPr lang="en-US" sz="2800" dirty="0" smtClean="0"/>
              <a:t>By Nancy Pabros, Educational Technologist</a:t>
            </a:r>
            <a:endParaRPr lang="en-US" sz="2800" dirty="0"/>
          </a:p>
        </p:txBody>
      </p:sp>
    </p:spTree>
    <p:extLst>
      <p:ext uri="{BB962C8B-B14F-4D97-AF65-F5344CB8AC3E}">
        <p14:creationId xmlns:p14="http://schemas.microsoft.com/office/powerpoint/2010/main" val="28292899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Readability: Fonts and Font Sizes, Continued</a:t>
            </a:r>
            <a:endParaRPr lang="en-US" dirty="0"/>
          </a:p>
        </p:txBody>
      </p:sp>
      <p:sp>
        <p:nvSpPr>
          <p:cNvPr id="3" name="Content Placeholder 2"/>
          <p:cNvSpPr>
            <a:spLocks noGrp="1"/>
          </p:cNvSpPr>
          <p:nvPr>
            <p:ph idx="1"/>
          </p:nvPr>
        </p:nvSpPr>
        <p:spPr/>
        <p:txBody>
          <a:bodyPr>
            <a:normAutofit/>
          </a:bodyPr>
          <a:lstStyle/>
          <a:p>
            <a:pPr marL="0" indent="0">
              <a:buNone/>
            </a:pPr>
            <a:r>
              <a:rPr lang="en-US" sz="3600" dirty="0" smtClean="0"/>
              <a:t>How to discover fonts and font size issues:</a:t>
            </a:r>
          </a:p>
          <a:p>
            <a:r>
              <a:rPr lang="en-US" dirty="0" smtClean="0"/>
              <a:t>Visual inspection</a:t>
            </a:r>
          </a:p>
        </p:txBody>
      </p:sp>
    </p:spTree>
    <p:extLst>
      <p:ext uri="{BB962C8B-B14F-4D97-AF65-F5344CB8AC3E}">
        <p14:creationId xmlns:p14="http://schemas.microsoft.com/office/powerpoint/2010/main" val="2893430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Readability: </a:t>
            </a:r>
            <a:r>
              <a:rPr lang="en-US" dirty="0"/>
              <a:t>Page </a:t>
            </a:r>
            <a:r>
              <a:rPr lang="en-US" dirty="0" smtClean="0"/>
              <a:t>Orientation</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sz="3600" dirty="0" smtClean="0"/>
              <a:t>Portrait vs. Landscape Guidelines:</a:t>
            </a:r>
          </a:p>
          <a:p>
            <a:r>
              <a:rPr lang="en-US" dirty="0" smtClean="0"/>
              <a:t>Use portrait page orientation for general text </a:t>
            </a:r>
          </a:p>
          <a:p>
            <a:r>
              <a:rPr lang="en-US" dirty="0" smtClean="0"/>
              <a:t>Landscape can be used for large tables (such as a course schedule) to make it readable when keeping font size at 12 </a:t>
            </a:r>
            <a:r>
              <a:rPr lang="en-US" dirty="0" err="1" smtClean="0"/>
              <a:t>pt</a:t>
            </a:r>
            <a:endParaRPr lang="en-US" dirty="0" smtClean="0"/>
          </a:p>
          <a:p>
            <a:r>
              <a:rPr lang="en-US" dirty="0" smtClean="0"/>
              <a:t>If avoidable, don’t change between portrait and landscape within a document</a:t>
            </a:r>
          </a:p>
          <a:p>
            <a:pPr lvl="1"/>
            <a:r>
              <a:rPr lang="en-US" dirty="0" smtClean="0"/>
              <a:t>Adding a landscape Course Schedule at the end of the Syllabus is acceptable</a:t>
            </a:r>
          </a:p>
          <a:p>
            <a:pPr lvl="1"/>
            <a:r>
              <a:rPr lang="en-US" dirty="0" smtClean="0"/>
              <a:t>Switching multiple times without warning is not accessible</a:t>
            </a:r>
          </a:p>
        </p:txBody>
      </p:sp>
    </p:spTree>
    <p:extLst>
      <p:ext uri="{BB962C8B-B14F-4D97-AF65-F5344CB8AC3E}">
        <p14:creationId xmlns:p14="http://schemas.microsoft.com/office/powerpoint/2010/main" val="27708771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Readability: </a:t>
            </a:r>
            <a:r>
              <a:rPr lang="en-US" dirty="0"/>
              <a:t>Page </a:t>
            </a:r>
            <a:r>
              <a:rPr lang="en-US" dirty="0" smtClean="0"/>
              <a:t>Orientation, Continued</a:t>
            </a:r>
            <a:endParaRPr lang="en-US" dirty="0"/>
          </a:p>
        </p:txBody>
      </p:sp>
      <p:sp>
        <p:nvSpPr>
          <p:cNvPr id="3" name="Content Placeholder 2"/>
          <p:cNvSpPr>
            <a:spLocks noGrp="1"/>
          </p:cNvSpPr>
          <p:nvPr>
            <p:ph idx="1"/>
          </p:nvPr>
        </p:nvSpPr>
        <p:spPr/>
        <p:txBody>
          <a:bodyPr>
            <a:normAutofit/>
          </a:bodyPr>
          <a:lstStyle/>
          <a:p>
            <a:pPr marL="0" indent="0">
              <a:buNone/>
            </a:pPr>
            <a:r>
              <a:rPr lang="en-US" sz="3600" dirty="0"/>
              <a:t>How to discover page orientation issues:</a:t>
            </a:r>
          </a:p>
          <a:p>
            <a:r>
              <a:rPr lang="en-US" dirty="0"/>
              <a:t>Visual inspection</a:t>
            </a:r>
          </a:p>
        </p:txBody>
      </p:sp>
    </p:spTree>
    <p:extLst>
      <p:ext uri="{BB962C8B-B14F-4D97-AF65-F5344CB8AC3E}">
        <p14:creationId xmlns:p14="http://schemas.microsoft.com/office/powerpoint/2010/main" val="31870898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Readability: Highlighting</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Highlighting used for emphasis is very effective in documents.</a:t>
            </a:r>
          </a:p>
          <a:p>
            <a:r>
              <a:rPr lang="en-US" sz="2800" dirty="0" smtClean="0"/>
              <a:t>Italics, bold, text color, highlight color, underline, etc. are all available, but use only one or two options and use them consistently and accessibly</a:t>
            </a:r>
          </a:p>
          <a:p>
            <a:r>
              <a:rPr lang="en-US" sz="2800" b="1" dirty="0" smtClean="0">
                <a:ln w="57150">
                  <a:solidFill>
                    <a:srgbClr val="CC3300"/>
                  </a:solidFill>
                </a:ln>
                <a:gradFill flip="none" rotWithShape="1">
                  <a:gsLst>
                    <a:gs pos="0">
                      <a:srgbClr val="FF0000">
                        <a:tint val="66000"/>
                        <a:satMod val="160000"/>
                      </a:srgbClr>
                    </a:gs>
                    <a:gs pos="50000">
                      <a:srgbClr val="FF0000">
                        <a:tint val="44500"/>
                        <a:satMod val="160000"/>
                      </a:srgbClr>
                    </a:gs>
                    <a:gs pos="100000">
                      <a:srgbClr val="FF0000">
                        <a:tint val="23500"/>
                        <a:satMod val="160000"/>
                      </a:srgbClr>
                    </a:gs>
                  </a:gsLst>
                  <a:lin ang="16200000" scaled="1"/>
                  <a:tileRect/>
                </a:gradFill>
              </a:rPr>
              <a:t>Just</a:t>
            </a:r>
            <a:r>
              <a:rPr lang="en-US" sz="2800" dirty="0" smtClean="0">
                <a:solidFill>
                  <a:schemeClr val="tx2"/>
                </a:solidFill>
              </a:rPr>
              <a:t> </a:t>
            </a:r>
            <a:r>
              <a:rPr lang="en-US" sz="2000" dirty="0">
                <a:solidFill>
                  <a:schemeClr val="accent1">
                    <a:lumMod val="60000"/>
                    <a:lumOff val="40000"/>
                  </a:schemeClr>
                </a:solidFill>
              </a:rPr>
              <a:t>because</a:t>
            </a:r>
            <a:r>
              <a:rPr lang="en-US" sz="2000" dirty="0">
                <a:solidFill>
                  <a:schemeClr val="tx2"/>
                </a:solidFill>
              </a:rPr>
              <a:t> </a:t>
            </a:r>
            <a:r>
              <a:rPr lang="en-US" sz="2800" dirty="0">
                <a:solidFill>
                  <a:srgbClr val="000000"/>
                </a:solidFill>
              </a:rPr>
              <a:t>I</a:t>
            </a:r>
            <a:r>
              <a:rPr lang="en-US" sz="2800" dirty="0">
                <a:solidFill>
                  <a:schemeClr val="tx2"/>
                </a:solidFill>
              </a:rPr>
              <a:t> </a:t>
            </a:r>
            <a:r>
              <a:rPr lang="en-US" sz="2800" cap="small" baseline="-25000" dirty="0" smtClean="0">
                <a:solidFill>
                  <a:srgbClr val="00B050"/>
                </a:solidFill>
              </a:rPr>
              <a:t>Have</a:t>
            </a:r>
            <a:r>
              <a:rPr lang="en-US" sz="2800" b="1" dirty="0" smtClean="0">
                <a:solidFill>
                  <a:srgbClr val="7030A0"/>
                </a:solidFill>
              </a:rPr>
              <a:t> </a:t>
            </a:r>
            <a:r>
              <a:rPr lang="en-US" sz="2800" dirty="0" smtClean="0">
                <a:solidFill>
                  <a:schemeClr val="tx1">
                    <a:lumMod val="60000"/>
                    <a:lumOff val="40000"/>
                  </a:schemeClr>
                </a:solidFill>
              </a:rPr>
              <a:t>a</a:t>
            </a:r>
            <a:r>
              <a:rPr lang="en-US" sz="2800" dirty="0" smtClean="0">
                <a:solidFill>
                  <a:schemeClr val="tx2"/>
                </a:solidFill>
              </a:rPr>
              <a:t> </a:t>
            </a:r>
            <a:r>
              <a:rPr lang="en-US" sz="2800" dirty="0">
                <a:solidFill>
                  <a:schemeClr val="accent4">
                    <a:lumMod val="60000"/>
                    <a:lumOff val="40000"/>
                  </a:schemeClr>
                </a:solidFill>
              </a:rPr>
              <a:t>lot</a:t>
            </a:r>
            <a:r>
              <a:rPr lang="en-US" sz="2800" dirty="0">
                <a:solidFill>
                  <a:schemeClr val="tx2"/>
                </a:solidFill>
              </a:rPr>
              <a:t> </a:t>
            </a:r>
            <a:r>
              <a:rPr lang="en-US" sz="2800" dirty="0">
                <a:solidFill>
                  <a:schemeClr val="accent5">
                    <a:lumMod val="75000"/>
                  </a:schemeClr>
                </a:solidFill>
              </a:rPr>
              <a:t>of</a:t>
            </a:r>
            <a:r>
              <a:rPr lang="en-US" sz="2800" dirty="0">
                <a:solidFill>
                  <a:schemeClr val="tx2"/>
                </a:solidFill>
              </a:rPr>
              <a:t> </a:t>
            </a:r>
            <a:r>
              <a:rPr lang="en-US" sz="2800" dirty="0">
                <a:ln>
                  <a:solidFill>
                    <a:srgbClr val="FF66FF"/>
                  </a:solidFill>
                </a:ln>
                <a:blipFill>
                  <a:blip r:embed="rId3"/>
                  <a:tile tx="0" ty="0" sx="100000" sy="100000" flip="none" algn="tl"/>
                </a:blipFill>
              </a:rPr>
              <a:t>colors</a:t>
            </a:r>
            <a:r>
              <a:rPr lang="en-US" sz="2800" dirty="0">
                <a:blipFill>
                  <a:blip r:embed="rId3"/>
                  <a:tile tx="0" ty="0" sx="100000" sy="100000" flip="none" algn="tl"/>
                </a:blipFill>
              </a:rPr>
              <a:t> </a:t>
            </a:r>
            <a:r>
              <a:rPr lang="en-US" sz="2800" b="1" dirty="0">
                <a:pattFill prst="dkDnDiag">
                  <a:fgClr>
                    <a:srgbClr val="0033CC"/>
                  </a:fgClr>
                  <a:bgClr>
                    <a:schemeClr val="bg1"/>
                  </a:bgClr>
                </a:pattFill>
              </a:rPr>
              <a:t>and</a:t>
            </a:r>
            <a:r>
              <a:rPr lang="en-US" sz="2800" dirty="0">
                <a:solidFill>
                  <a:schemeClr val="tx1">
                    <a:lumMod val="20000"/>
                    <a:lumOff val="80000"/>
                  </a:schemeClr>
                </a:solidFill>
              </a:rPr>
              <a:t> </a:t>
            </a:r>
            <a:r>
              <a:rPr lang="en-US" sz="2800" b="1" i="1" dirty="0">
                <a:solidFill>
                  <a:schemeClr val="accent6"/>
                </a:solidFill>
                <a:effectLst>
                  <a:innerShdw blurRad="63500" dist="50800" dir="16200000">
                    <a:prstClr val="black">
                      <a:alpha val="50000"/>
                    </a:prstClr>
                  </a:innerShdw>
                </a:effectLst>
              </a:rPr>
              <a:t>effects</a:t>
            </a:r>
            <a:r>
              <a:rPr lang="en-US" sz="2800" dirty="0">
                <a:solidFill>
                  <a:schemeClr val="tx1">
                    <a:lumMod val="20000"/>
                    <a:lumOff val="80000"/>
                  </a:schemeClr>
                </a:solidFill>
                <a:effectLst>
                  <a:innerShdw blurRad="63500" dist="50800" dir="16200000">
                    <a:prstClr val="black">
                      <a:alpha val="50000"/>
                    </a:prstClr>
                  </a:innerShdw>
                </a:effectLst>
              </a:rPr>
              <a:t> </a:t>
            </a:r>
            <a:r>
              <a:rPr lang="en-US" sz="2800" dirty="0">
                <a:solidFill>
                  <a:schemeClr val="tx1">
                    <a:lumMod val="20000"/>
                    <a:lumOff val="80000"/>
                  </a:schemeClr>
                </a:solidFill>
              </a:rPr>
              <a:t>for </a:t>
            </a:r>
            <a:r>
              <a:rPr lang="en-US" sz="2400" u="dotted" cap="small" dirty="0" smtClean="0">
                <a:solidFill>
                  <a:srgbClr val="9933FF"/>
                </a:solidFill>
                <a:uFill>
                  <a:solidFill>
                    <a:srgbClr val="0066FF"/>
                  </a:solidFill>
                </a:uFill>
              </a:rPr>
              <a:t>highlighting</a:t>
            </a:r>
            <a:r>
              <a:rPr lang="en-US" sz="2400" dirty="0" smtClean="0">
                <a:solidFill>
                  <a:schemeClr val="tx1">
                    <a:lumMod val="20000"/>
                    <a:lumOff val="80000"/>
                  </a:schemeClr>
                </a:solidFill>
              </a:rPr>
              <a:t> </a:t>
            </a:r>
            <a:r>
              <a:rPr lang="en-US" sz="2800" dirty="0" smtClean="0">
                <a:ln>
                  <a:solidFill>
                    <a:schemeClr val="accent6">
                      <a:lumMod val="60000"/>
                      <a:lumOff val="40000"/>
                    </a:schemeClr>
                  </a:solidFill>
                </a:ln>
                <a:solidFill>
                  <a:schemeClr val="tx1">
                    <a:lumMod val="60000"/>
                    <a:lumOff val="40000"/>
                  </a:schemeClr>
                </a:solidFill>
              </a:rPr>
              <a:t>text</a:t>
            </a:r>
            <a:r>
              <a:rPr lang="en-US" sz="2800" dirty="0" smtClean="0">
                <a:ln>
                  <a:solidFill>
                    <a:schemeClr val="accent6">
                      <a:lumMod val="60000"/>
                      <a:lumOff val="40000"/>
                    </a:schemeClr>
                  </a:solidFill>
                </a:ln>
                <a:solidFill>
                  <a:schemeClr val="tx2"/>
                </a:solidFill>
              </a:rPr>
              <a:t> </a:t>
            </a:r>
            <a:r>
              <a:rPr lang="en-US" sz="2000" dirty="0" smtClean="0">
                <a:solidFill>
                  <a:schemeClr val="bg2">
                    <a:lumMod val="75000"/>
                  </a:schemeClr>
                </a:solidFill>
                <a:effectLst>
                  <a:glow rad="228600">
                    <a:schemeClr val="accent6">
                      <a:satMod val="175000"/>
                      <a:alpha val="40000"/>
                    </a:schemeClr>
                  </a:glow>
                </a:effectLst>
              </a:rPr>
              <a:t>doesn’t</a:t>
            </a:r>
            <a:r>
              <a:rPr lang="en-US" sz="2800" dirty="0" smtClean="0">
                <a:solidFill>
                  <a:schemeClr val="tx2"/>
                </a:solidFill>
              </a:rPr>
              <a:t> </a:t>
            </a:r>
            <a:r>
              <a:rPr lang="en-US" sz="2800" u="sng" dirty="0" smtClean="0">
                <a:solidFill>
                  <a:schemeClr val="bg2">
                    <a:lumMod val="90000"/>
                  </a:schemeClr>
                </a:solidFill>
                <a:effectLst>
                  <a:outerShdw blurRad="38100" dist="38100" dir="2700000" algn="tl">
                    <a:srgbClr val="000000">
                      <a:alpha val="43137"/>
                    </a:srgbClr>
                  </a:outerShdw>
                </a:effectLst>
              </a:rPr>
              <a:t>mean</a:t>
            </a:r>
            <a:r>
              <a:rPr lang="en-US" sz="2800" dirty="0" smtClean="0">
                <a:solidFill>
                  <a:schemeClr val="tx2"/>
                </a:solidFill>
                <a:effectLst>
                  <a:outerShdw blurRad="38100" dist="38100" dir="2700000" algn="tl">
                    <a:srgbClr val="000000">
                      <a:alpha val="43137"/>
                    </a:srgbClr>
                  </a:outerShdw>
                </a:effectLst>
              </a:rPr>
              <a:t> </a:t>
            </a:r>
            <a:r>
              <a:rPr lang="en-US" sz="2800" dirty="0" smtClean="0">
                <a:solidFill>
                  <a:srgbClr val="92D050"/>
                </a:solidFill>
              </a:rPr>
              <a:t>it</a:t>
            </a:r>
            <a:r>
              <a:rPr lang="en-US" sz="2800" dirty="0" smtClean="0">
                <a:solidFill>
                  <a:schemeClr val="tx2"/>
                </a:solidFill>
              </a:rPr>
              <a:t> </a:t>
            </a:r>
            <a:r>
              <a:rPr lang="en-US" sz="2800" dirty="0" smtClean="0">
                <a:solidFill>
                  <a:srgbClr val="FFFF66"/>
                </a:solidFill>
              </a:rPr>
              <a:t>is</a:t>
            </a:r>
            <a:r>
              <a:rPr lang="en-US" sz="2800" dirty="0" smtClean="0">
                <a:solidFill>
                  <a:schemeClr val="tx2"/>
                </a:solidFill>
              </a:rPr>
              <a:t> </a:t>
            </a:r>
            <a:r>
              <a:rPr lang="en-US" sz="2800" strike="sngStrike" dirty="0" smtClean="0">
                <a:solidFill>
                  <a:srgbClr val="FF66FF"/>
                </a:solidFill>
              </a:rPr>
              <a:t>such</a:t>
            </a:r>
            <a:r>
              <a:rPr lang="en-US" sz="2800" dirty="0" smtClean="0">
                <a:solidFill>
                  <a:schemeClr val="tx2"/>
                </a:solidFill>
              </a:rPr>
              <a:t> </a:t>
            </a:r>
            <a:r>
              <a:rPr lang="en-US" sz="2800" dirty="0" smtClean="0">
                <a:solidFill>
                  <a:srgbClr val="FFC000"/>
                </a:solidFill>
              </a:rPr>
              <a:t>a</a:t>
            </a:r>
            <a:r>
              <a:rPr lang="en-US" sz="2800" dirty="0" smtClean="0">
                <a:solidFill>
                  <a:schemeClr val="tx2"/>
                </a:solidFill>
              </a:rPr>
              <a:t> </a:t>
            </a:r>
            <a:r>
              <a:rPr lang="en-US" sz="2800" baseline="30000" dirty="0" smtClean="0">
                <a:solidFill>
                  <a:srgbClr val="CC3300"/>
                </a:solidFill>
              </a:rPr>
              <a:t>great</a:t>
            </a:r>
            <a:r>
              <a:rPr lang="en-US" sz="2800" dirty="0" smtClean="0">
                <a:solidFill>
                  <a:schemeClr val="tx2"/>
                </a:solidFill>
              </a:rPr>
              <a:t> </a:t>
            </a:r>
            <a:r>
              <a:rPr lang="en-US" sz="2800" b="1" dirty="0" smtClean="0">
                <a:solidFill>
                  <a:srgbClr val="008080"/>
                </a:solidFill>
                <a:effectLst>
                  <a:reflection blurRad="6350" stA="55000" endA="50" endPos="85000" dist="29997" dir="5400000" sy="-100000" algn="bl" rotWithShape="0"/>
                </a:effectLst>
              </a:rPr>
              <a:t>idea</a:t>
            </a:r>
            <a:r>
              <a:rPr lang="en-US" sz="2800" dirty="0" smtClean="0">
                <a:solidFill>
                  <a:srgbClr val="008080"/>
                </a:solidFill>
              </a:rPr>
              <a:t>!</a:t>
            </a:r>
            <a:r>
              <a:rPr lang="en-US" sz="2800" dirty="0" smtClean="0">
                <a:solidFill>
                  <a:schemeClr val="tx2"/>
                </a:solidFill>
              </a:rPr>
              <a:t>.</a:t>
            </a:r>
          </a:p>
          <a:p>
            <a:r>
              <a:rPr lang="en-US" sz="2800" dirty="0"/>
              <a:t>Hint: Use Styles to help with consistency</a:t>
            </a:r>
          </a:p>
          <a:p>
            <a:pPr marL="0" indent="0">
              <a:buNone/>
            </a:pPr>
            <a:endParaRPr lang="en-US" dirty="0" smtClean="0">
              <a:solidFill>
                <a:schemeClr val="tx2"/>
              </a:solidFill>
            </a:endParaRPr>
          </a:p>
        </p:txBody>
      </p:sp>
    </p:spTree>
    <p:extLst>
      <p:ext uri="{BB962C8B-B14F-4D97-AF65-F5344CB8AC3E}">
        <p14:creationId xmlns:p14="http://schemas.microsoft.com/office/powerpoint/2010/main" val="35659683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Readability: Color and Contrast</a:t>
            </a:r>
            <a:endParaRPr lang="en-US" dirty="0"/>
          </a:p>
        </p:txBody>
      </p:sp>
      <p:sp>
        <p:nvSpPr>
          <p:cNvPr id="3" name="Content Placeholder 2"/>
          <p:cNvSpPr>
            <a:spLocks noGrp="1"/>
          </p:cNvSpPr>
          <p:nvPr>
            <p:ph idx="1"/>
          </p:nvPr>
        </p:nvSpPr>
        <p:spPr/>
        <p:txBody>
          <a:bodyPr/>
          <a:lstStyle/>
          <a:p>
            <a:r>
              <a:rPr lang="en-US" dirty="0"/>
              <a:t>High contrast is needed</a:t>
            </a:r>
          </a:p>
          <a:p>
            <a:pPr lvl="1"/>
            <a:r>
              <a:rPr lang="en-US" dirty="0"/>
              <a:t>Black text on white </a:t>
            </a:r>
            <a:r>
              <a:rPr lang="en-US" dirty="0" smtClean="0"/>
              <a:t>background</a:t>
            </a:r>
          </a:p>
          <a:p>
            <a:pPr lvl="1"/>
            <a:r>
              <a:rPr lang="en-US" dirty="0" smtClean="0"/>
              <a:t>This presentation has high contrast with dark blue on white</a:t>
            </a:r>
            <a:endParaRPr lang="en-US" dirty="0"/>
          </a:p>
          <a:p>
            <a:r>
              <a:rPr lang="en-US" dirty="0" smtClean="0"/>
              <a:t>Do </a:t>
            </a:r>
            <a:r>
              <a:rPr lang="en-US" dirty="0"/>
              <a:t>not use color as the only designator</a:t>
            </a:r>
          </a:p>
          <a:p>
            <a:pPr lvl="1"/>
            <a:r>
              <a:rPr lang="en-US" dirty="0"/>
              <a:t>Does everything make sense when printed in black &amp; white?</a:t>
            </a:r>
          </a:p>
          <a:p>
            <a:r>
              <a:rPr lang="en-US" dirty="0"/>
              <a:t>Be careful using color blindness combinations</a:t>
            </a:r>
          </a:p>
          <a:p>
            <a:pPr lvl="1"/>
            <a:r>
              <a:rPr lang="en-US" dirty="0"/>
              <a:t>Some examples are red/green, blue/purple combinations</a:t>
            </a:r>
          </a:p>
        </p:txBody>
      </p:sp>
    </p:spTree>
    <p:extLst>
      <p:ext uri="{BB962C8B-B14F-4D97-AF65-F5344CB8AC3E}">
        <p14:creationId xmlns:p14="http://schemas.microsoft.com/office/powerpoint/2010/main" val="6146391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Readability: Highlighting and Contrast Examples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Too many highlights:</a:t>
            </a:r>
          </a:p>
          <a:p>
            <a:pPr marL="457200" lvl="1" indent="0">
              <a:buNone/>
            </a:pPr>
            <a:r>
              <a:rPr lang="en-US" b="1" i="1" u="sng" dirty="0" smtClean="0">
                <a:solidFill>
                  <a:srgbClr val="FF0000"/>
                </a:solidFill>
              </a:rPr>
              <a:t>DUE </a:t>
            </a:r>
            <a:r>
              <a:rPr lang="en-US" b="1" i="1" u="sng" dirty="0">
                <a:solidFill>
                  <a:srgbClr val="FF0000"/>
                </a:solidFill>
              </a:rPr>
              <a:t>DATES:</a:t>
            </a:r>
            <a:r>
              <a:rPr lang="en-US" dirty="0"/>
              <a:t> </a:t>
            </a:r>
          </a:p>
          <a:p>
            <a:pPr marL="1314450" lvl="2" indent="-457200"/>
            <a:r>
              <a:rPr lang="en-US" sz="2000" dirty="0"/>
              <a:t>Capitalized, Bolded, Italicized, Underlined, and in </a:t>
            </a:r>
            <a:r>
              <a:rPr lang="en-US" sz="2000" dirty="0" smtClean="0"/>
              <a:t>Red, </a:t>
            </a:r>
            <a:r>
              <a:rPr lang="en-US" sz="2000" dirty="0"/>
              <a:t>OH MY</a:t>
            </a:r>
            <a:r>
              <a:rPr lang="en-US" sz="2000" dirty="0" smtClean="0"/>
              <a:t>!</a:t>
            </a:r>
          </a:p>
          <a:p>
            <a:pPr marL="57150" indent="0">
              <a:spcBef>
                <a:spcPts val="1800"/>
              </a:spcBef>
              <a:buNone/>
            </a:pPr>
            <a:r>
              <a:rPr lang="en-US" dirty="0" smtClean="0"/>
              <a:t>Fix Options:</a:t>
            </a:r>
            <a:endParaRPr lang="en-US" dirty="0"/>
          </a:p>
          <a:p>
            <a:pPr marL="457200" lvl="1" indent="0">
              <a:buNone/>
            </a:pPr>
            <a:r>
              <a:rPr lang="en-US" b="1" dirty="0"/>
              <a:t>Due Dates:</a:t>
            </a:r>
            <a:r>
              <a:rPr lang="en-US" dirty="0"/>
              <a:t> </a:t>
            </a:r>
            <a:r>
              <a:rPr lang="en-US" sz="2400" dirty="0"/>
              <a:t>or</a:t>
            </a:r>
            <a:r>
              <a:rPr lang="en-US" dirty="0"/>
              <a:t> </a:t>
            </a:r>
            <a:r>
              <a:rPr lang="en-US" dirty="0" smtClean="0"/>
              <a:t>DUE DATES: or </a:t>
            </a:r>
            <a:r>
              <a:rPr lang="en-US" sz="3600" dirty="0" smtClean="0"/>
              <a:t>Due </a:t>
            </a:r>
            <a:r>
              <a:rPr lang="en-US" sz="3600" dirty="0"/>
              <a:t>Dates:</a:t>
            </a:r>
          </a:p>
          <a:p>
            <a:pPr marL="1314450" lvl="2" indent="-457200"/>
            <a:r>
              <a:rPr lang="en-US" sz="2000" dirty="0"/>
              <a:t>Bolded </a:t>
            </a:r>
            <a:r>
              <a:rPr lang="en-US" sz="2000" dirty="0" smtClean="0"/>
              <a:t>or just Capitalized or just Increased font size</a:t>
            </a:r>
            <a:endParaRPr lang="en-US" sz="2000" dirty="0"/>
          </a:p>
          <a:p>
            <a:pPr marL="457200" lvl="1" indent="0">
              <a:buNone/>
            </a:pPr>
            <a:r>
              <a:rPr lang="en-US" b="1" dirty="0">
                <a:solidFill>
                  <a:srgbClr val="FF0000"/>
                </a:solidFill>
              </a:rPr>
              <a:t>Due Dates:</a:t>
            </a:r>
            <a:r>
              <a:rPr lang="en-US" dirty="0">
                <a:solidFill>
                  <a:srgbClr val="000000"/>
                </a:solidFill>
              </a:rPr>
              <a:t> </a:t>
            </a:r>
            <a:r>
              <a:rPr lang="en-US" sz="2400" dirty="0"/>
              <a:t>or</a:t>
            </a:r>
            <a:r>
              <a:rPr lang="en-US" dirty="0"/>
              <a:t> </a:t>
            </a:r>
            <a:r>
              <a:rPr lang="en-US" dirty="0">
                <a:solidFill>
                  <a:srgbClr val="FF0000"/>
                </a:solidFill>
              </a:rPr>
              <a:t>Due Dates:</a:t>
            </a:r>
          </a:p>
          <a:p>
            <a:pPr marL="1314450" lvl="2" indent="-457200"/>
            <a:r>
              <a:rPr lang="en-US" sz="2000" dirty="0" smtClean="0"/>
              <a:t>Bolded and color or just color</a:t>
            </a:r>
          </a:p>
          <a:p>
            <a:pPr marL="57150" indent="0">
              <a:spcBef>
                <a:spcPts val="1800"/>
              </a:spcBef>
              <a:buNone/>
            </a:pPr>
            <a:endParaRPr lang="en-US" dirty="0" smtClean="0"/>
          </a:p>
          <a:p>
            <a:pPr marL="57150" indent="0">
              <a:buNone/>
            </a:pPr>
            <a:r>
              <a:rPr lang="en-US" sz="3300" dirty="0" smtClean="0"/>
              <a:t>Underline caveat: </a:t>
            </a:r>
            <a:r>
              <a:rPr lang="en-US" sz="2800" dirty="0" smtClean="0"/>
              <a:t>underline is used for hyperlinks so use it elsewhere sparingly. It can be used for headings, but avoid for in-line text emphasis to avoid confusion</a:t>
            </a:r>
          </a:p>
        </p:txBody>
      </p:sp>
    </p:spTree>
    <p:extLst>
      <p:ext uri="{BB962C8B-B14F-4D97-AF65-F5344CB8AC3E}">
        <p14:creationId xmlns:p14="http://schemas.microsoft.com/office/powerpoint/2010/main" val="3301360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Stop and Do: Readability Visual Inspection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With Syllabus open, visually inspect for:</a:t>
            </a:r>
          </a:p>
          <a:p>
            <a:pPr lvl="1"/>
            <a:r>
              <a:rPr lang="en-US" dirty="0" smtClean="0"/>
              <a:t>Fonts and Font Sizes</a:t>
            </a:r>
          </a:p>
          <a:p>
            <a:pPr lvl="2"/>
            <a:r>
              <a:rPr lang="en-US" dirty="0" smtClean="0"/>
              <a:t>Needs consistency – choose san-serif (without tail) for online reading</a:t>
            </a:r>
          </a:p>
          <a:p>
            <a:pPr lvl="2"/>
            <a:r>
              <a:rPr lang="en-US" dirty="0" smtClean="0"/>
              <a:t>Inspect tables contents for font size</a:t>
            </a:r>
          </a:p>
          <a:p>
            <a:pPr lvl="1"/>
            <a:r>
              <a:rPr lang="en-US" dirty="0" smtClean="0"/>
              <a:t>Page Orientation</a:t>
            </a:r>
          </a:p>
          <a:p>
            <a:pPr lvl="2"/>
            <a:r>
              <a:rPr lang="en-US" dirty="0" smtClean="0"/>
              <a:t>If you changed your margins to Normal, check tables that may need to be turned to be landscape </a:t>
            </a:r>
          </a:p>
          <a:p>
            <a:pPr lvl="1"/>
            <a:r>
              <a:rPr lang="en-US" dirty="0" smtClean="0"/>
              <a:t>Highlighting</a:t>
            </a:r>
          </a:p>
          <a:p>
            <a:pPr lvl="2"/>
            <a:r>
              <a:rPr lang="en-US" dirty="0" smtClean="0"/>
              <a:t>Needs consistency</a:t>
            </a:r>
          </a:p>
          <a:p>
            <a:pPr lvl="1"/>
            <a:r>
              <a:rPr lang="en-US" dirty="0" smtClean="0"/>
              <a:t>Color contrast</a:t>
            </a:r>
          </a:p>
          <a:p>
            <a:pPr lvl="2"/>
            <a:r>
              <a:rPr lang="en-US" dirty="0" smtClean="0"/>
              <a:t>Use color thoughtfully</a:t>
            </a:r>
            <a:endParaRPr lang="en-US" dirty="0"/>
          </a:p>
        </p:txBody>
      </p:sp>
    </p:spTree>
    <p:extLst>
      <p:ext uri="{BB962C8B-B14F-4D97-AF65-F5344CB8AC3E}">
        <p14:creationId xmlns:p14="http://schemas.microsoft.com/office/powerpoint/2010/main" val="35044186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Readability: Hyperlinks</a:t>
            </a:r>
            <a:endParaRPr lang="en-US" dirty="0"/>
          </a:p>
        </p:txBody>
      </p:sp>
      <p:sp>
        <p:nvSpPr>
          <p:cNvPr id="3" name="Content Placeholder 2"/>
          <p:cNvSpPr>
            <a:spLocks noGrp="1"/>
          </p:cNvSpPr>
          <p:nvPr>
            <p:ph idx="1"/>
          </p:nvPr>
        </p:nvSpPr>
        <p:spPr/>
        <p:txBody>
          <a:bodyPr>
            <a:normAutofit/>
          </a:bodyPr>
          <a:lstStyle/>
          <a:p>
            <a:pPr lvl="0"/>
            <a:r>
              <a:rPr lang="en-US" sz="2800" dirty="0"/>
              <a:t>Hyperlinks </a:t>
            </a:r>
            <a:r>
              <a:rPr lang="en-US" sz="2800" dirty="0" smtClean="0"/>
              <a:t>need to make </a:t>
            </a:r>
            <a:r>
              <a:rPr lang="en-US" sz="2800" dirty="0"/>
              <a:t>sense </a:t>
            </a:r>
            <a:endParaRPr lang="en-US" sz="2800" dirty="0" smtClean="0"/>
          </a:p>
          <a:p>
            <a:pPr lvl="1"/>
            <a:r>
              <a:rPr lang="en-US" sz="2400" dirty="0" smtClean="0">
                <a:hlinkClick r:id="rId3"/>
              </a:rPr>
              <a:t>Online Learning</a:t>
            </a:r>
            <a:r>
              <a:rPr lang="en-US" sz="2400" dirty="0" smtClean="0"/>
              <a:t> is descriptive, </a:t>
            </a:r>
            <a:r>
              <a:rPr lang="en-US" sz="2400" u="sng" dirty="0">
                <a:solidFill>
                  <a:srgbClr val="0066FF"/>
                </a:solidFill>
                <a:hlinkClick r:id="rId3"/>
              </a:rPr>
              <a:t>www.genesee.edu/online</a:t>
            </a:r>
            <a:r>
              <a:rPr lang="en-US" sz="2400" dirty="0">
                <a:hlinkClick r:id="rId3"/>
              </a:rPr>
              <a:t> </a:t>
            </a:r>
            <a:r>
              <a:rPr lang="en-US" sz="2400" dirty="0" smtClean="0"/>
              <a:t>isn’t too bad and Ok if being printed, but </a:t>
            </a:r>
            <a:r>
              <a:rPr lang="en-US" sz="2400" dirty="0" smtClean="0">
                <a:hlinkClick r:id="rId3"/>
              </a:rPr>
              <a:t>Click Here</a:t>
            </a:r>
            <a:r>
              <a:rPr lang="en-US" sz="2400" dirty="0" smtClean="0"/>
              <a:t> is not good.</a:t>
            </a:r>
          </a:p>
          <a:p>
            <a:r>
              <a:rPr lang="en-US" sz="2800" dirty="0" smtClean="0"/>
              <a:t>To edit the hyperlink:</a:t>
            </a:r>
          </a:p>
          <a:p>
            <a:pPr lvl="1"/>
            <a:r>
              <a:rPr lang="en-US" sz="2400" dirty="0" smtClean="0"/>
              <a:t>Select the hyperlink</a:t>
            </a:r>
          </a:p>
          <a:p>
            <a:pPr lvl="1"/>
            <a:r>
              <a:rPr lang="en-US" sz="2400" dirty="0" smtClean="0"/>
              <a:t>Right-click</a:t>
            </a:r>
          </a:p>
          <a:p>
            <a:pPr lvl="1"/>
            <a:r>
              <a:rPr lang="en-US" sz="2400" dirty="0" smtClean="0"/>
              <a:t>Select Edit Hyperlink… </a:t>
            </a:r>
          </a:p>
          <a:p>
            <a:pPr lvl="1"/>
            <a:r>
              <a:rPr lang="en-US" sz="2400" dirty="0" smtClean="0"/>
              <a:t>Update the Text to Display field</a:t>
            </a:r>
          </a:p>
          <a:p>
            <a:pPr lvl="1"/>
            <a:r>
              <a:rPr lang="en-US" sz="2400" dirty="0" smtClean="0"/>
              <a:t>Click OK</a:t>
            </a:r>
            <a:endParaRPr lang="en-US" sz="2400" dirty="0"/>
          </a:p>
          <a:p>
            <a:endParaRPr lang="en-US" sz="2800" dirty="0"/>
          </a:p>
        </p:txBody>
      </p:sp>
      <p:cxnSp>
        <p:nvCxnSpPr>
          <p:cNvPr id="5" name="Straight Arrow Connector 4" descr="Arrow"/>
          <p:cNvCxnSpPr/>
          <p:nvPr/>
        </p:nvCxnSpPr>
        <p:spPr>
          <a:xfrm flipV="1">
            <a:off x="4216998" y="2969748"/>
            <a:ext cx="3971587" cy="714185"/>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pic>
        <p:nvPicPr>
          <p:cNvPr id="1027" name="Picture 3" descr="Hyperlink exampl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42517" y="2661074"/>
            <a:ext cx="3347459" cy="3250813"/>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8" name="Straight Arrow Connector 7" descr="Arrow"/>
          <p:cNvCxnSpPr/>
          <p:nvPr/>
        </p:nvCxnSpPr>
        <p:spPr>
          <a:xfrm>
            <a:off x="4839629" y="4550708"/>
            <a:ext cx="4831496" cy="806600"/>
          </a:xfrm>
          <a:prstGeom prst="straightConnector1">
            <a:avLst/>
          </a:prstGeom>
          <a:ln w="38100">
            <a:solidFill>
              <a:schemeClr val="accent1"/>
            </a:solidFill>
            <a:tailEnd type="arrow"/>
          </a:ln>
        </p:spPr>
        <p:style>
          <a:lnRef idx="1">
            <a:schemeClr val="accent1"/>
          </a:lnRef>
          <a:fillRef idx="0">
            <a:schemeClr val="accent1"/>
          </a:fillRef>
          <a:effectRef idx="0">
            <a:schemeClr val="accent1"/>
          </a:effectRef>
          <a:fontRef idx="minor">
            <a:schemeClr val="tx1"/>
          </a:fontRef>
        </p:style>
      </p:cxnSp>
      <p:pic>
        <p:nvPicPr>
          <p:cNvPr id="1028" name="Picture 4" descr="Edit Hyperlink box"/>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13356" y="5248311"/>
            <a:ext cx="3638550" cy="866775"/>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5530473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Hyperlinks Best Practices</a:t>
            </a:r>
            <a:endParaRPr lang="en-US" dirty="0"/>
          </a:p>
        </p:txBody>
      </p:sp>
      <p:sp>
        <p:nvSpPr>
          <p:cNvPr id="3" name="Content Placeholder 2"/>
          <p:cNvSpPr>
            <a:spLocks noGrp="1"/>
          </p:cNvSpPr>
          <p:nvPr>
            <p:ph idx="1"/>
          </p:nvPr>
        </p:nvSpPr>
        <p:spPr/>
        <p:txBody>
          <a:bodyPr>
            <a:normAutofit/>
          </a:bodyPr>
          <a:lstStyle/>
          <a:p>
            <a:r>
              <a:rPr lang="en-US" dirty="0" smtClean="0"/>
              <a:t>If there is a hyperlink in your material, remember to:</a:t>
            </a:r>
          </a:p>
          <a:p>
            <a:pPr lvl="1"/>
            <a:r>
              <a:rPr lang="en-US" dirty="0" smtClean="0"/>
              <a:t>Be descriptive with Naming (Text to display: field)</a:t>
            </a:r>
          </a:p>
          <a:p>
            <a:pPr lvl="2"/>
            <a:r>
              <a:rPr lang="en-US" dirty="0" smtClean="0"/>
              <a:t>Previous slide illustrates how to edit hyperlinks</a:t>
            </a:r>
          </a:p>
          <a:p>
            <a:pPr lvl="1"/>
            <a:r>
              <a:rPr lang="en-US" dirty="0" smtClean="0"/>
              <a:t>Keep hyperlinks the same blue and underlined</a:t>
            </a:r>
          </a:p>
        </p:txBody>
      </p:sp>
    </p:spTree>
    <p:extLst>
      <p:ext uri="{BB962C8B-B14F-4D97-AF65-F5344CB8AC3E}">
        <p14:creationId xmlns:p14="http://schemas.microsoft.com/office/powerpoint/2010/main" val="9052294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Stop and Do: http:// Hyperlinks</a:t>
            </a:r>
            <a:endParaRPr lang="en-US" dirty="0"/>
          </a:p>
        </p:txBody>
      </p:sp>
      <p:sp>
        <p:nvSpPr>
          <p:cNvPr id="3" name="Content Placeholder 2"/>
          <p:cNvSpPr>
            <a:spLocks noGrp="1"/>
          </p:cNvSpPr>
          <p:nvPr>
            <p:ph idx="1"/>
          </p:nvPr>
        </p:nvSpPr>
        <p:spPr/>
        <p:txBody>
          <a:bodyPr>
            <a:normAutofit/>
          </a:bodyPr>
          <a:lstStyle/>
          <a:p>
            <a:r>
              <a:rPr lang="en-US" sz="2800" dirty="0" smtClean="0"/>
              <a:t>Find http:// in your Syllabus</a:t>
            </a:r>
            <a:endParaRPr lang="en-US" sz="2800" dirty="0"/>
          </a:p>
          <a:p>
            <a:pPr lvl="1"/>
            <a:r>
              <a:rPr lang="en-US" sz="2400" dirty="0"/>
              <a:t>Select the </a:t>
            </a:r>
            <a:r>
              <a:rPr lang="en-US" sz="2400" dirty="0" smtClean="0"/>
              <a:t>hyperlink, right-click, Select </a:t>
            </a:r>
            <a:r>
              <a:rPr lang="en-US" sz="2400" dirty="0"/>
              <a:t>Edit Hyperlink</a:t>
            </a:r>
            <a:r>
              <a:rPr lang="en-US" sz="2400" dirty="0" smtClean="0"/>
              <a:t>…, remove ‘http://’ from Text to display: field or update to descriptive words, and Click </a:t>
            </a:r>
            <a:r>
              <a:rPr lang="en-US" sz="2400" dirty="0"/>
              <a:t>OK</a:t>
            </a:r>
          </a:p>
          <a:p>
            <a:endParaRPr lang="en-US" sz="2800" dirty="0"/>
          </a:p>
        </p:txBody>
      </p:sp>
      <p:pic>
        <p:nvPicPr>
          <p:cNvPr id="5" name="Picture 4" descr="Microsoft Word  Insert Hyperlink box"/>
          <p:cNvPicPr>
            <a:picLocks noChangeAspect="1"/>
          </p:cNvPicPr>
          <p:nvPr/>
        </p:nvPicPr>
        <p:blipFill>
          <a:blip r:embed="rId2"/>
          <a:stretch>
            <a:fillRect/>
          </a:stretch>
        </p:blipFill>
        <p:spPr>
          <a:xfrm>
            <a:off x="4955458" y="3036786"/>
            <a:ext cx="6403450" cy="2976739"/>
          </a:xfrm>
          <a:prstGeom prst="rect">
            <a:avLst/>
          </a:prstGeom>
        </p:spPr>
      </p:pic>
      <p:sp>
        <p:nvSpPr>
          <p:cNvPr id="9" name="TextBox 8"/>
          <p:cNvSpPr txBox="1"/>
          <p:nvPr/>
        </p:nvSpPr>
        <p:spPr>
          <a:xfrm>
            <a:off x="770965" y="5158536"/>
            <a:ext cx="4277032" cy="707886"/>
          </a:xfrm>
          <a:prstGeom prst="rect">
            <a:avLst/>
          </a:prstGeom>
          <a:noFill/>
        </p:spPr>
        <p:txBody>
          <a:bodyPr wrap="square" rtlCol="0">
            <a:spAutoFit/>
          </a:bodyPr>
          <a:lstStyle/>
          <a:p>
            <a:r>
              <a:rPr lang="en-US" sz="2000" dirty="0" smtClean="0">
                <a:solidFill>
                  <a:schemeClr val="tx1">
                    <a:lumMod val="75000"/>
                  </a:schemeClr>
                </a:solidFill>
              </a:rPr>
              <a:t>Note: Since a Syllabus is printed, keeping the URL is necessary.</a:t>
            </a:r>
            <a:endParaRPr lang="en-US" sz="2000" dirty="0">
              <a:solidFill>
                <a:schemeClr val="tx1">
                  <a:lumMod val="75000"/>
                </a:schemeClr>
              </a:solidFill>
            </a:endParaRPr>
          </a:p>
        </p:txBody>
      </p:sp>
    </p:spTree>
    <p:extLst>
      <p:ext uri="{BB962C8B-B14F-4D97-AF65-F5344CB8AC3E}">
        <p14:creationId xmlns:p14="http://schemas.microsoft.com/office/powerpoint/2010/main" val="6364361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Accessible Course Materials</a:t>
            </a:r>
            <a:endParaRPr lang="en-US" dirty="0"/>
          </a:p>
        </p:txBody>
      </p:sp>
      <p:sp>
        <p:nvSpPr>
          <p:cNvPr id="3" name="Content Placeholder 2"/>
          <p:cNvSpPr>
            <a:spLocks noGrp="1"/>
          </p:cNvSpPr>
          <p:nvPr>
            <p:ph idx="1"/>
          </p:nvPr>
        </p:nvSpPr>
        <p:spPr/>
        <p:txBody>
          <a:bodyPr>
            <a:normAutofit/>
          </a:bodyPr>
          <a:lstStyle/>
          <a:p>
            <a:r>
              <a:rPr lang="en-US" dirty="0"/>
              <a:t>Consider the readability, usability, and navigability of all documents and materials you put in your course. </a:t>
            </a:r>
            <a:endParaRPr lang="en-US" dirty="0" smtClean="0"/>
          </a:p>
          <a:p>
            <a:pPr lvl="1"/>
            <a:r>
              <a:rPr lang="en-US" dirty="0" smtClean="0"/>
              <a:t>Students </a:t>
            </a:r>
            <a:r>
              <a:rPr lang="en-US" dirty="0"/>
              <a:t>using assistive technologies (such as screen readers) need text or text representations to be able to ‘see’ the same content. Students with mobility impairments (such as being unable to use a mouse) need the </a:t>
            </a:r>
            <a:r>
              <a:rPr lang="en-US" dirty="0" smtClean="0"/>
              <a:t>same access. And, so on…</a:t>
            </a:r>
          </a:p>
          <a:p>
            <a:r>
              <a:rPr lang="en-US" dirty="0" smtClean="0"/>
              <a:t>This presentation shows guidelines to create </a:t>
            </a:r>
            <a:r>
              <a:rPr lang="en-US" dirty="0"/>
              <a:t>or </a:t>
            </a:r>
            <a:r>
              <a:rPr lang="en-US" dirty="0" smtClean="0"/>
              <a:t>strengthen your </a:t>
            </a:r>
            <a:r>
              <a:rPr lang="en-US" dirty="0"/>
              <a:t>Syllabus keeping accessibility in mind</a:t>
            </a:r>
            <a:r>
              <a:rPr lang="en-US" dirty="0" smtClean="0"/>
              <a:t>!</a:t>
            </a:r>
          </a:p>
        </p:txBody>
      </p:sp>
    </p:spTree>
    <p:extLst>
      <p:ext uri="{BB962C8B-B14F-4D97-AF65-F5344CB8AC3E}">
        <p14:creationId xmlns:p14="http://schemas.microsoft.com/office/powerpoint/2010/main" val="17498102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smtClean="0"/>
              <a:t>Readability: Images and Alternate Text</a:t>
            </a:r>
            <a:endParaRPr lang="en-US" dirty="0"/>
          </a:p>
        </p:txBody>
      </p:sp>
      <p:sp>
        <p:nvSpPr>
          <p:cNvPr id="3" name="Content Placeholder 2"/>
          <p:cNvSpPr>
            <a:spLocks noGrp="1"/>
          </p:cNvSpPr>
          <p:nvPr>
            <p:ph idx="1"/>
          </p:nvPr>
        </p:nvSpPr>
        <p:spPr>
          <a:xfrm>
            <a:off x="609599" y="1600200"/>
            <a:ext cx="10849898" cy="4800600"/>
          </a:xfrm>
        </p:spPr>
        <p:txBody>
          <a:bodyPr>
            <a:noAutofit/>
          </a:bodyPr>
          <a:lstStyle/>
          <a:p>
            <a:pPr marL="0" indent="0">
              <a:buNone/>
            </a:pPr>
            <a:r>
              <a:rPr lang="en-US" sz="2400" dirty="0"/>
              <a:t>If it isn’t text, it isn’t readable by assistive technologies.</a:t>
            </a:r>
          </a:p>
          <a:p>
            <a:pPr marL="0" indent="0">
              <a:spcBef>
                <a:spcPts val="1800"/>
              </a:spcBef>
              <a:buNone/>
            </a:pPr>
            <a:r>
              <a:rPr lang="en-US" sz="2400" dirty="0" smtClean="0"/>
              <a:t>Do </a:t>
            </a:r>
            <a:r>
              <a:rPr lang="en-US" sz="2400" dirty="0"/>
              <a:t>not use an image of text, </a:t>
            </a:r>
            <a:r>
              <a:rPr lang="en-US" sz="2400" dirty="0" smtClean="0"/>
              <a:t>unless:</a:t>
            </a:r>
            <a:endParaRPr lang="en-US" sz="2400" dirty="0"/>
          </a:p>
          <a:p>
            <a:pPr lvl="1"/>
            <a:r>
              <a:rPr lang="en-US" sz="2000" dirty="0" smtClean="0"/>
              <a:t>Add alternate text or mark as decorative (if it is)</a:t>
            </a:r>
            <a:endParaRPr lang="en-US" sz="2000" dirty="0"/>
          </a:p>
          <a:p>
            <a:pPr marL="0" indent="0">
              <a:spcBef>
                <a:spcPts val="1800"/>
              </a:spcBef>
              <a:buNone/>
            </a:pPr>
            <a:r>
              <a:rPr lang="en-US" sz="2400" dirty="0" smtClean="0"/>
              <a:t>3 Ways to Provide Alternate Text</a:t>
            </a:r>
          </a:p>
          <a:p>
            <a:pPr marL="571500" indent="-514350">
              <a:buFont typeface="+mj-lt"/>
              <a:buAutoNum type="arabicPeriod"/>
            </a:pPr>
            <a:r>
              <a:rPr lang="en-US" sz="2000" dirty="0" smtClean="0"/>
              <a:t>Preceding Text</a:t>
            </a:r>
          </a:p>
          <a:p>
            <a:pPr marL="857250" lvl="2" indent="0">
              <a:buNone/>
            </a:pPr>
            <a:r>
              <a:rPr lang="en-US" sz="1800" dirty="0" smtClean="0"/>
              <a:t>Text leading up to non-text item (image, etc.)</a:t>
            </a:r>
          </a:p>
          <a:p>
            <a:pPr marL="571500" indent="-514350">
              <a:buFont typeface="+mj-lt"/>
              <a:buAutoNum type="arabicPeriod"/>
            </a:pPr>
            <a:r>
              <a:rPr lang="en-US" sz="2000" dirty="0" smtClean="0"/>
              <a:t>Caption </a:t>
            </a:r>
          </a:p>
          <a:p>
            <a:pPr marL="857250" lvl="2" indent="0">
              <a:buNone/>
            </a:pPr>
            <a:r>
              <a:rPr lang="en-US" sz="1800" dirty="0" smtClean="0"/>
              <a:t>Underneath images</a:t>
            </a:r>
          </a:p>
          <a:p>
            <a:pPr marL="857250" lvl="2" indent="0">
              <a:buNone/>
            </a:pPr>
            <a:r>
              <a:rPr lang="en-US" sz="1800" dirty="0" smtClean="0"/>
              <a:t>Above charts and tables</a:t>
            </a:r>
            <a:endParaRPr lang="en-US" sz="1800" dirty="0"/>
          </a:p>
          <a:p>
            <a:pPr marL="571500" indent="-514350">
              <a:buFont typeface="+mj-lt"/>
              <a:buAutoNum type="arabicPeriod"/>
            </a:pPr>
            <a:r>
              <a:rPr lang="en-US" sz="2000" dirty="0" smtClean="0"/>
              <a:t>Alt Text command</a:t>
            </a:r>
          </a:p>
          <a:p>
            <a:pPr marL="914400" lvl="2" indent="0">
              <a:buNone/>
            </a:pPr>
            <a:r>
              <a:rPr lang="en-US" sz="1800" dirty="0" smtClean="0"/>
              <a:t>Select non-text item &gt; Right Click &gt; Select Format [picture | table | chart]</a:t>
            </a:r>
          </a:p>
          <a:p>
            <a:pPr marL="114300" indent="0">
              <a:buNone/>
            </a:pPr>
            <a:endParaRPr lang="en-US" sz="2600" dirty="0" smtClean="0"/>
          </a:p>
        </p:txBody>
      </p:sp>
      <p:pic>
        <p:nvPicPr>
          <p:cNvPr id="6" name="Picture 5" descr="GCC Cougar Mascot Jared Smith"/>
          <p:cNvPicPr>
            <a:picLocks noChangeAspect="1"/>
          </p:cNvPicPr>
          <p:nvPr/>
        </p:nvPicPr>
        <p:blipFill>
          <a:blip r:embed="rId3"/>
          <a:stretch>
            <a:fillRect/>
          </a:stretch>
        </p:blipFill>
        <p:spPr>
          <a:xfrm>
            <a:off x="8294146" y="2484255"/>
            <a:ext cx="2221451" cy="2221451"/>
          </a:xfrm>
          <a:prstGeom prst="rect">
            <a:avLst/>
          </a:prstGeom>
          <a:ln>
            <a:solidFill>
              <a:schemeClr val="bg2">
                <a:lumMod val="10000"/>
              </a:schemeClr>
            </a:solidFill>
          </a:ln>
        </p:spPr>
      </p:pic>
      <p:sp>
        <p:nvSpPr>
          <p:cNvPr id="7" name="TextBox 6"/>
          <p:cNvSpPr txBox="1"/>
          <p:nvPr/>
        </p:nvSpPr>
        <p:spPr>
          <a:xfrm>
            <a:off x="8422069" y="4754410"/>
            <a:ext cx="1965603" cy="523220"/>
          </a:xfrm>
          <a:prstGeom prst="rect">
            <a:avLst/>
          </a:prstGeom>
          <a:noFill/>
        </p:spPr>
        <p:txBody>
          <a:bodyPr wrap="none" rtlCol="0">
            <a:spAutoFit/>
          </a:bodyPr>
          <a:lstStyle/>
          <a:p>
            <a:r>
              <a:rPr lang="en-US" sz="1400" dirty="0" smtClean="0">
                <a:solidFill>
                  <a:schemeClr val="tx1">
                    <a:lumMod val="75000"/>
                  </a:schemeClr>
                </a:solidFill>
              </a:rPr>
              <a:t>Figure 1: GCC Mascot</a:t>
            </a:r>
          </a:p>
          <a:p>
            <a:r>
              <a:rPr lang="en-US" sz="1400" dirty="0" smtClean="0">
                <a:solidFill>
                  <a:schemeClr val="tx1">
                    <a:lumMod val="75000"/>
                  </a:schemeClr>
                </a:solidFill>
              </a:rPr>
              <a:t>(Caption example)</a:t>
            </a:r>
            <a:endParaRPr lang="en-US" sz="1400" dirty="0">
              <a:solidFill>
                <a:schemeClr val="tx1">
                  <a:lumMod val="75000"/>
                </a:schemeClr>
              </a:solidFill>
            </a:endParaRPr>
          </a:p>
        </p:txBody>
      </p:sp>
    </p:spTree>
    <p:extLst>
      <p:ext uri="{BB962C8B-B14F-4D97-AF65-F5344CB8AC3E}">
        <p14:creationId xmlns:p14="http://schemas.microsoft.com/office/powerpoint/2010/main" val="29375747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Stop and Do: Images and Alternate Text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Select an image (or table) in your Syllabus</a:t>
            </a:r>
          </a:p>
          <a:p>
            <a:pPr lvl="1"/>
            <a:r>
              <a:rPr lang="en-US" dirty="0" smtClean="0"/>
              <a:t>No image or table:</a:t>
            </a:r>
          </a:p>
          <a:p>
            <a:pPr lvl="2"/>
            <a:r>
              <a:rPr lang="en-US" dirty="0" smtClean="0"/>
              <a:t>From www.genesee.edu, right-click on the ‘CLASS SCHEDULE’ button, select Copy Image, and paste it into your document</a:t>
            </a:r>
          </a:p>
          <a:p>
            <a:r>
              <a:rPr lang="en-US" dirty="0" smtClean="0"/>
              <a:t>Right-click on the image (or table) and select Format Picture… (or Table Properties)</a:t>
            </a:r>
          </a:p>
          <a:p>
            <a:r>
              <a:rPr lang="en-US" dirty="0" smtClean="0"/>
              <a:t>Select the Layout and Properties icon</a:t>
            </a:r>
          </a:p>
          <a:p>
            <a:r>
              <a:rPr lang="en-US" dirty="0" smtClean="0"/>
              <a:t>Select ALT TEXT</a:t>
            </a:r>
          </a:p>
          <a:p>
            <a:r>
              <a:rPr lang="en-US" dirty="0" smtClean="0"/>
              <a:t>Add text in the Description (not Title) field</a:t>
            </a:r>
          </a:p>
          <a:p>
            <a:r>
              <a:rPr lang="en-US" dirty="0" smtClean="0"/>
              <a:t>Delete the image if you don’t want it in your file. </a:t>
            </a:r>
            <a:endParaRPr lang="en-US" dirty="0"/>
          </a:p>
        </p:txBody>
      </p:sp>
      <p:pic>
        <p:nvPicPr>
          <p:cNvPr id="6" name="Picture 5" descr="Microsoft Word Format Picture Alt Text box with Description filled in"/>
          <p:cNvPicPr>
            <a:picLocks noChangeAspect="1"/>
          </p:cNvPicPr>
          <p:nvPr/>
        </p:nvPicPr>
        <p:blipFill>
          <a:blip r:embed="rId2"/>
          <a:stretch>
            <a:fillRect/>
          </a:stretch>
        </p:blipFill>
        <p:spPr>
          <a:xfrm>
            <a:off x="9305456" y="3875809"/>
            <a:ext cx="2276944" cy="2517058"/>
          </a:xfrm>
          <a:prstGeom prst="rect">
            <a:avLst/>
          </a:prstGeom>
          <a:ln>
            <a:solidFill>
              <a:schemeClr val="bg2">
                <a:lumMod val="10000"/>
              </a:schemeClr>
            </a:solidFill>
          </a:ln>
        </p:spPr>
      </p:pic>
    </p:spTree>
    <p:extLst>
      <p:ext uri="{BB962C8B-B14F-4D97-AF65-F5344CB8AC3E}">
        <p14:creationId xmlns:p14="http://schemas.microsoft.com/office/powerpoint/2010/main" val="41200621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Best Practices for </a:t>
            </a:r>
            <a:r>
              <a:rPr lang="en-US" dirty="0" smtClean="0"/>
              <a:t>Usability</a:t>
            </a:r>
            <a:endParaRPr lang="en-US" dirty="0"/>
          </a:p>
        </p:txBody>
      </p:sp>
      <p:sp>
        <p:nvSpPr>
          <p:cNvPr id="3" name="Content Placeholder 2"/>
          <p:cNvSpPr>
            <a:spLocks noGrp="1"/>
          </p:cNvSpPr>
          <p:nvPr>
            <p:ph idx="1"/>
          </p:nvPr>
        </p:nvSpPr>
        <p:spPr/>
        <p:txBody>
          <a:bodyPr/>
          <a:lstStyle/>
          <a:p>
            <a:r>
              <a:rPr lang="en-US" dirty="0"/>
              <a:t>For </a:t>
            </a:r>
            <a:r>
              <a:rPr lang="en-US" dirty="0" smtClean="0"/>
              <a:t>usability:</a:t>
            </a:r>
            <a:endParaRPr lang="en-US" dirty="0"/>
          </a:p>
          <a:p>
            <a:pPr lvl="1"/>
            <a:r>
              <a:rPr lang="en-US" dirty="0" smtClean="0"/>
              <a:t>Provide </a:t>
            </a:r>
            <a:r>
              <a:rPr lang="en-US" dirty="0"/>
              <a:t>multiple </a:t>
            </a:r>
            <a:r>
              <a:rPr lang="en-US" dirty="0" smtClean="0"/>
              <a:t>formats</a:t>
            </a:r>
            <a:endParaRPr lang="en-US" sz="2400" dirty="0"/>
          </a:p>
        </p:txBody>
      </p:sp>
    </p:spTree>
    <p:extLst>
      <p:ext uri="{BB962C8B-B14F-4D97-AF65-F5344CB8AC3E}">
        <p14:creationId xmlns:p14="http://schemas.microsoft.com/office/powerpoint/2010/main" val="17456179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Usability: Provide Multiple Formats</a:t>
            </a:r>
            <a:endParaRPr lang="en-US" dirty="0"/>
          </a:p>
        </p:txBody>
      </p:sp>
      <p:sp>
        <p:nvSpPr>
          <p:cNvPr id="3" name="Content Placeholder 2"/>
          <p:cNvSpPr>
            <a:spLocks noGrp="1"/>
          </p:cNvSpPr>
          <p:nvPr>
            <p:ph idx="1"/>
          </p:nvPr>
        </p:nvSpPr>
        <p:spPr/>
        <p:txBody>
          <a:bodyPr>
            <a:normAutofit/>
          </a:bodyPr>
          <a:lstStyle/>
          <a:p>
            <a:r>
              <a:rPr lang="en-US" dirty="0" smtClean="0"/>
              <a:t>Add multiple file types for attached documents</a:t>
            </a:r>
          </a:p>
          <a:p>
            <a:pPr lvl="1"/>
            <a:r>
              <a:rPr lang="en-US" dirty="0" smtClean="0"/>
              <a:t>Allows students using assistive technologies to choose</a:t>
            </a:r>
          </a:p>
          <a:p>
            <a:pPr lvl="2"/>
            <a:r>
              <a:rPr lang="en-US" dirty="0" smtClean="0"/>
              <a:t>.pdf is best for displaying a file on-line. Text based pdf can be used with text-to-speech software.</a:t>
            </a:r>
          </a:p>
          <a:p>
            <a:pPr lvl="2"/>
            <a:r>
              <a:rPr lang="en-US" dirty="0"/>
              <a:t>.doc or </a:t>
            </a:r>
            <a:r>
              <a:rPr lang="en-US" dirty="0" smtClean="0"/>
              <a:t>.</a:t>
            </a:r>
            <a:r>
              <a:rPr lang="en-US" dirty="0" err="1" smtClean="0"/>
              <a:t>docx</a:t>
            </a:r>
            <a:r>
              <a:rPr lang="en-US" dirty="0" smtClean="0"/>
              <a:t> </a:t>
            </a:r>
            <a:r>
              <a:rPr lang="en-US" dirty="0"/>
              <a:t>is used with text-to-speech software </a:t>
            </a:r>
            <a:r>
              <a:rPr lang="en-US" dirty="0" smtClean="0"/>
              <a:t>or braille </a:t>
            </a:r>
            <a:r>
              <a:rPr lang="en-US" dirty="0"/>
              <a:t>display</a:t>
            </a:r>
          </a:p>
          <a:p>
            <a:pPr lvl="2"/>
            <a:r>
              <a:rPr lang="en-US" dirty="0" smtClean="0"/>
              <a:t>.rtf is best for those with vision loss or using a braille display</a:t>
            </a:r>
          </a:p>
          <a:p>
            <a:pPr lvl="2"/>
            <a:r>
              <a:rPr lang="en-US" dirty="0" smtClean="0"/>
              <a:t>Text is necessary for someone with dyslexia, has a visual impairment or learning disability to easily change the font, font size, contrast, etc. for their specific needs.</a:t>
            </a:r>
          </a:p>
          <a:p>
            <a:pPr lvl="1"/>
            <a:r>
              <a:rPr lang="en-US" dirty="0" smtClean="0"/>
              <a:t>Pdf and the original format is always a good choice</a:t>
            </a:r>
          </a:p>
        </p:txBody>
      </p:sp>
    </p:spTree>
    <p:extLst>
      <p:ext uri="{BB962C8B-B14F-4D97-AF65-F5344CB8AC3E}">
        <p14:creationId xmlns:p14="http://schemas.microsoft.com/office/powerpoint/2010/main" val="24439576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Usability: Provide Multiple Formats Example</a:t>
            </a:r>
            <a:endParaRPr lang="en-US" dirty="0"/>
          </a:p>
        </p:txBody>
      </p:sp>
      <p:sp>
        <p:nvSpPr>
          <p:cNvPr id="3" name="Content Placeholder 2"/>
          <p:cNvSpPr>
            <a:spLocks noGrp="1"/>
          </p:cNvSpPr>
          <p:nvPr>
            <p:ph idx="1"/>
          </p:nvPr>
        </p:nvSpPr>
        <p:spPr/>
        <p:txBody>
          <a:bodyPr>
            <a:normAutofit/>
          </a:bodyPr>
          <a:lstStyle/>
          <a:p>
            <a:r>
              <a:rPr lang="en-US" dirty="0" smtClean="0"/>
              <a:t>Pdf and the original format is always a good choice</a:t>
            </a:r>
          </a:p>
        </p:txBody>
      </p:sp>
      <p:pic>
        <p:nvPicPr>
          <p:cNvPr id="5" name="Picture 4" descr="GCC Syllabus example of having multiple format attached in a Blackboard course. "/>
          <p:cNvPicPr>
            <a:picLocks noChangeAspect="1"/>
          </p:cNvPicPr>
          <p:nvPr/>
        </p:nvPicPr>
        <p:blipFill>
          <a:blip r:embed="rId3"/>
          <a:stretch>
            <a:fillRect/>
          </a:stretch>
        </p:blipFill>
        <p:spPr>
          <a:xfrm>
            <a:off x="1152525" y="2328862"/>
            <a:ext cx="9886950" cy="2200275"/>
          </a:xfrm>
          <a:prstGeom prst="rect">
            <a:avLst/>
          </a:prstGeom>
          <a:ln>
            <a:solidFill>
              <a:schemeClr val="bg2">
                <a:lumMod val="10000"/>
              </a:schemeClr>
            </a:solidFill>
          </a:ln>
        </p:spPr>
      </p:pic>
    </p:spTree>
    <p:extLst>
      <p:ext uri="{BB962C8B-B14F-4D97-AF65-F5344CB8AC3E}">
        <p14:creationId xmlns:p14="http://schemas.microsoft.com/office/powerpoint/2010/main" val="25766325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for Navigability</a:t>
            </a:r>
            <a:endParaRPr lang="en-US" dirty="0"/>
          </a:p>
        </p:txBody>
      </p:sp>
      <p:sp>
        <p:nvSpPr>
          <p:cNvPr id="3" name="Content Placeholder 2"/>
          <p:cNvSpPr>
            <a:spLocks noGrp="1"/>
          </p:cNvSpPr>
          <p:nvPr>
            <p:ph idx="1"/>
          </p:nvPr>
        </p:nvSpPr>
        <p:spPr/>
        <p:txBody>
          <a:bodyPr/>
          <a:lstStyle/>
          <a:p>
            <a:pPr marL="0" indent="0">
              <a:buNone/>
            </a:pPr>
            <a:r>
              <a:rPr lang="en-US" sz="3600" dirty="0" smtClean="0"/>
              <a:t>For Navigability</a:t>
            </a:r>
            <a:r>
              <a:rPr lang="en-US" sz="3600" dirty="0"/>
              <a:t>:</a:t>
            </a:r>
            <a:r>
              <a:rPr lang="en-US" sz="3600" dirty="0" smtClean="0"/>
              <a:t> </a:t>
            </a:r>
          </a:p>
          <a:p>
            <a:r>
              <a:rPr lang="en-US" dirty="0" smtClean="0"/>
              <a:t>Use Heading Styles to populate the Navigation Pane</a:t>
            </a:r>
          </a:p>
          <a:p>
            <a:pPr lvl="1"/>
            <a:r>
              <a:rPr lang="en-US" dirty="0" smtClean="0"/>
              <a:t>Students can easily get to Top of Page or navigate to sections of the Syllabus (or document).</a:t>
            </a:r>
          </a:p>
          <a:p>
            <a:pPr lvl="1"/>
            <a:r>
              <a:rPr lang="en-US" dirty="0" smtClean="0"/>
              <a:t>Alleviate the scrolling or searching through a multi-page Syllabus especially for those who have issues using or cannot use a mouse</a:t>
            </a:r>
          </a:p>
          <a:p>
            <a:pPr lvl="1"/>
            <a:r>
              <a:rPr lang="en-US" dirty="0" smtClean="0"/>
              <a:t>Bonus: helpful to the author when editing sections such as changing dates for a new semester!</a:t>
            </a:r>
            <a:endParaRPr lang="en-US" dirty="0"/>
          </a:p>
        </p:txBody>
      </p:sp>
    </p:spTree>
    <p:extLst>
      <p:ext uri="{BB962C8B-B14F-4D97-AF65-F5344CB8AC3E}">
        <p14:creationId xmlns:p14="http://schemas.microsoft.com/office/powerpoint/2010/main" val="28927074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mn-lt"/>
              </a:rPr>
              <a:t>Headings (Styles)</a:t>
            </a:r>
            <a:endParaRPr lang="en-US" dirty="0">
              <a:latin typeface="+mn-lt"/>
            </a:endParaRPr>
          </a:p>
        </p:txBody>
      </p:sp>
      <p:sp>
        <p:nvSpPr>
          <p:cNvPr id="3" name="Content Placeholder 2"/>
          <p:cNvSpPr>
            <a:spLocks noGrp="1"/>
          </p:cNvSpPr>
          <p:nvPr>
            <p:ph idx="1"/>
          </p:nvPr>
        </p:nvSpPr>
        <p:spPr/>
        <p:txBody>
          <a:bodyPr>
            <a:normAutofit fontScale="92500" lnSpcReduction="10000"/>
          </a:bodyPr>
          <a:lstStyle/>
          <a:p>
            <a:r>
              <a:rPr lang="en-US" dirty="0" smtClean="0"/>
              <a:t>Use the built-in styles (Heading 1, Heading 2, Heading 3, etc.)</a:t>
            </a:r>
          </a:p>
          <a:p>
            <a:pPr lvl="1"/>
            <a:r>
              <a:rPr lang="en-US" dirty="0" smtClean="0"/>
              <a:t>The navigation pane is populated </a:t>
            </a:r>
          </a:p>
          <a:p>
            <a:pPr lvl="2"/>
            <a:r>
              <a:rPr lang="en-US" dirty="0" smtClean="0"/>
              <a:t>Used for navigation by students, especially for those using assistive technologies or difficulty using a mouse.</a:t>
            </a:r>
          </a:p>
          <a:p>
            <a:pPr lvl="1"/>
            <a:r>
              <a:rPr lang="en-US" dirty="0"/>
              <a:t>Must use Heading 1 </a:t>
            </a:r>
            <a:r>
              <a:rPr lang="en-US" dirty="0" smtClean="0"/>
              <a:t>Style</a:t>
            </a:r>
          </a:p>
          <a:p>
            <a:pPr lvl="2"/>
            <a:r>
              <a:rPr lang="en-US" dirty="0" smtClean="0"/>
              <a:t>This is used </a:t>
            </a:r>
            <a:r>
              <a:rPr lang="en-US" dirty="0"/>
              <a:t>to get back to the beginning </a:t>
            </a:r>
            <a:r>
              <a:rPr lang="en-US" dirty="0" smtClean="0"/>
              <a:t>(top of document) quickly</a:t>
            </a:r>
            <a:endParaRPr lang="en-US" dirty="0"/>
          </a:p>
          <a:p>
            <a:pPr lvl="1"/>
            <a:r>
              <a:rPr lang="en-US" dirty="0" smtClean="0"/>
              <a:t>Must be unique and descriptive</a:t>
            </a:r>
          </a:p>
          <a:p>
            <a:pPr lvl="1"/>
            <a:r>
              <a:rPr lang="en-US" dirty="0" smtClean="0"/>
              <a:t>Must for longer documents to navigate (skip) around. </a:t>
            </a:r>
          </a:p>
          <a:p>
            <a:pPr lvl="1"/>
            <a:r>
              <a:rPr lang="en-US" dirty="0" smtClean="0"/>
              <a:t>Creates formatting consistency throughout your documents. </a:t>
            </a:r>
          </a:p>
          <a:p>
            <a:pPr lvl="2"/>
            <a:r>
              <a:rPr lang="en-US" dirty="0" smtClean="0"/>
              <a:t>Indents and spacing are the same for all of the same headings or styles used. </a:t>
            </a:r>
          </a:p>
          <a:p>
            <a:pPr lvl="2"/>
            <a:r>
              <a:rPr lang="en-US" dirty="0" smtClean="0"/>
              <a:t>Change the Style format, change all places using that Style</a:t>
            </a:r>
            <a:endParaRPr lang="en-US" dirty="0"/>
          </a:p>
        </p:txBody>
      </p:sp>
    </p:spTree>
    <p:extLst>
      <p:ext uri="{BB962C8B-B14F-4D97-AF65-F5344CB8AC3E}">
        <p14:creationId xmlns:p14="http://schemas.microsoft.com/office/powerpoint/2010/main" val="14530168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Stop and Do: Heading Styles</a:t>
            </a:r>
            <a:endParaRPr lang="en-US" dirty="0"/>
          </a:p>
        </p:txBody>
      </p:sp>
      <p:sp>
        <p:nvSpPr>
          <p:cNvPr id="3" name="Content Placeholder 2"/>
          <p:cNvSpPr>
            <a:spLocks noGrp="1"/>
          </p:cNvSpPr>
          <p:nvPr>
            <p:ph idx="1"/>
          </p:nvPr>
        </p:nvSpPr>
        <p:spPr>
          <a:xfrm>
            <a:off x="609600" y="1600200"/>
            <a:ext cx="5732206" cy="2517693"/>
          </a:xfrm>
        </p:spPr>
        <p:txBody>
          <a:bodyPr/>
          <a:lstStyle/>
          <a:p>
            <a:r>
              <a:rPr lang="en-US" dirty="0" smtClean="0"/>
              <a:t>Open the Navigation Pane</a:t>
            </a:r>
          </a:p>
          <a:p>
            <a:pPr lvl="1"/>
            <a:r>
              <a:rPr lang="en-US" dirty="0" smtClean="0"/>
              <a:t>From </a:t>
            </a:r>
            <a:r>
              <a:rPr lang="en-US" dirty="0"/>
              <a:t>the ‘View’ </a:t>
            </a:r>
            <a:r>
              <a:rPr lang="en-US" dirty="0" smtClean="0"/>
              <a:t>tab</a:t>
            </a:r>
          </a:p>
          <a:p>
            <a:pPr lvl="1"/>
            <a:r>
              <a:rPr lang="en-US" dirty="0" smtClean="0"/>
              <a:t>Select </a:t>
            </a:r>
            <a:r>
              <a:rPr lang="en-US" dirty="0"/>
              <a:t>‘Navigation Pane’ in the Show </a:t>
            </a:r>
            <a:r>
              <a:rPr lang="en-US" dirty="0" smtClean="0"/>
              <a:t>section</a:t>
            </a:r>
          </a:p>
        </p:txBody>
      </p:sp>
      <p:grpSp>
        <p:nvGrpSpPr>
          <p:cNvPr id="8" name="Group 7" descr="&quot; &quot;"/>
          <p:cNvGrpSpPr/>
          <p:nvPr/>
        </p:nvGrpSpPr>
        <p:grpSpPr>
          <a:xfrm>
            <a:off x="4455621" y="2522987"/>
            <a:ext cx="7434121" cy="3395675"/>
            <a:chOff x="4455621" y="2522987"/>
            <a:chExt cx="7434121" cy="3395675"/>
          </a:xfrm>
        </p:grpSpPr>
        <p:pic>
          <p:nvPicPr>
            <p:cNvPr id="4" name="Picture 2" descr="Microsoft Word View tab showing Navigation Pane checkbox select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2869" y="3240891"/>
              <a:ext cx="5526873" cy="2677771"/>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5" name="Rectangle 4"/>
            <p:cNvSpPr/>
            <p:nvPr/>
          </p:nvSpPr>
          <p:spPr>
            <a:xfrm>
              <a:off x="11309208" y="3119579"/>
              <a:ext cx="548891" cy="45797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p:cNvCxnSpPr/>
            <p:nvPr/>
          </p:nvCxnSpPr>
          <p:spPr>
            <a:xfrm>
              <a:off x="4455621" y="3453771"/>
              <a:ext cx="4376444" cy="664122"/>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4895631" y="2522987"/>
              <a:ext cx="6381934" cy="654543"/>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75707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Heading Styles Example</a:t>
            </a:r>
            <a:endParaRPr lang="en-US" dirty="0"/>
          </a:p>
        </p:txBody>
      </p:sp>
      <p:sp>
        <p:nvSpPr>
          <p:cNvPr id="3" name="Content Placeholder 2"/>
          <p:cNvSpPr>
            <a:spLocks noGrp="1"/>
          </p:cNvSpPr>
          <p:nvPr>
            <p:ph idx="1"/>
          </p:nvPr>
        </p:nvSpPr>
        <p:spPr>
          <a:xfrm>
            <a:off x="609600" y="1600199"/>
            <a:ext cx="10972800" cy="880679"/>
          </a:xfrm>
        </p:spPr>
        <p:txBody>
          <a:bodyPr>
            <a:noAutofit/>
          </a:bodyPr>
          <a:lstStyle/>
          <a:p>
            <a:r>
              <a:rPr lang="en-US" sz="2400" dirty="0"/>
              <a:t>Nothing there? </a:t>
            </a:r>
            <a:r>
              <a:rPr lang="en-US" sz="2400" dirty="0" smtClean="0"/>
              <a:t>Fix </a:t>
            </a:r>
            <a:r>
              <a:rPr lang="en-US" sz="2400" dirty="0"/>
              <a:t>it by using Heading Styles.</a:t>
            </a:r>
          </a:p>
          <a:p>
            <a:r>
              <a:rPr lang="en-US" sz="2400" dirty="0"/>
              <a:t>Do you see blanks? </a:t>
            </a:r>
            <a:r>
              <a:rPr lang="en-US" sz="2400" dirty="0" smtClean="0"/>
              <a:t>Fix </a:t>
            </a:r>
            <a:r>
              <a:rPr lang="en-US" sz="2400" dirty="0"/>
              <a:t>it by </a:t>
            </a:r>
            <a:r>
              <a:rPr lang="en-US" sz="2400" dirty="0" smtClean="0"/>
              <a:t>using Styles.</a:t>
            </a:r>
            <a:endParaRPr lang="en-US" sz="2400" dirty="0"/>
          </a:p>
        </p:txBody>
      </p:sp>
      <p:sp>
        <p:nvSpPr>
          <p:cNvPr id="18" name="TextBox 17"/>
          <p:cNvSpPr txBox="1"/>
          <p:nvPr/>
        </p:nvSpPr>
        <p:spPr>
          <a:xfrm>
            <a:off x="594252" y="5196270"/>
            <a:ext cx="3860656" cy="1015663"/>
          </a:xfrm>
          <a:prstGeom prst="rect">
            <a:avLst/>
          </a:prstGeom>
          <a:solidFill>
            <a:schemeClr val="bg1"/>
          </a:solidFill>
          <a:ln w="12700">
            <a:solidFill>
              <a:schemeClr val="accent1"/>
            </a:solidFill>
          </a:ln>
        </p:spPr>
        <p:txBody>
          <a:bodyPr wrap="square" rtlCol="0">
            <a:spAutoFit/>
          </a:bodyPr>
          <a:lstStyle/>
          <a:p>
            <a:r>
              <a:rPr lang="en-US" sz="2000" dirty="0" smtClean="0">
                <a:solidFill>
                  <a:srgbClr val="0059A2"/>
                </a:solidFill>
              </a:rPr>
              <a:t>Note: The Online Learning logo is in the Header section. If it wasn’t, that would be Heading 1</a:t>
            </a:r>
            <a:endParaRPr lang="en-US" sz="2000" dirty="0">
              <a:solidFill>
                <a:srgbClr val="0059A2"/>
              </a:solidFill>
            </a:endParaRPr>
          </a:p>
        </p:txBody>
      </p:sp>
      <p:grpSp>
        <p:nvGrpSpPr>
          <p:cNvPr id="5" name="Group 4" descr="Microsoft Word sample"/>
          <p:cNvGrpSpPr/>
          <p:nvPr/>
        </p:nvGrpSpPr>
        <p:grpSpPr>
          <a:xfrm>
            <a:off x="2372776" y="2480878"/>
            <a:ext cx="9209624" cy="3127311"/>
            <a:chOff x="1634083" y="2865670"/>
            <a:chExt cx="10462297" cy="3749896"/>
          </a:xfrm>
        </p:grpSpPr>
        <p:pic>
          <p:nvPicPr>
            <p:cNvPr id="4" name="Picture 2" descr="Microsoft Word sample document with Navigation Pane op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4297" y="2865670"/>
              <a:ext cx="7952083" cy="37498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1634083" y="3646886"/>
              <a:ext cx="1448253" cy="416136"/>
            </a:xfrm>
            <a:prstGeom prst="rect">
              <a:avLst/>
            </a:prstGeom>
            <a:noFill/>
          </p:spPr>
          <p:txBody>
            <a:bodyPr wrap="none" rtlCol="0">
              <a:spAutoFit/>
            </a:bodyPr>
            <a:lstStyle/>
            <a:p>
              <a:r>
                <a:rPr lang="en-US" sz="2000" dirty="0" smtClean="0">
                  <a:solidFill>
                    <a:srgbClr val="0059A2"/>
                  </a:solidFill>
                </a:rPr>
                <a:t>Heading</a:t>
              </a:r>
              <a:r>
                <a:rPr lang="en-US" sz="2000" dirty="0" smtClean="0">
                  <a:solidFill>
                    <a:schemeClr val="accent1"/>
                  </a:solidFill>
                </a:rPr>
                <a:t> </a:t>
              </a:r>
              <a:r>
                <a:rPr lang="en-US" sz="2000" dirty="0" smtClean="0">
                  <a:solidFill>
                    <a:srgbClr val="0059A2"/>
                  </a:solidFill>
                </a:rPr>
                <a:t>1</a:t>
              </a:r>
              <a:endParaRPr lang="en-US" sz="2000" dirty="0">
                <a:solidFill>
                  <a:srgbClr val="0059A2"/>
                </a:solidFill>
              </a:endParaRPr>
            </a:p>
          </p:txBody>
        </p:sp>
        <p:cxnSp>
          <p:nvCxnSpPr>
            <p:cNvPr id="9" name="Straight Arrow Connector 8"/>
            <p:cNvCxnSpPr/>
            <p:nvPr/>
          </p:nvCxnSpPr>
          <p:spPr>
            <a:xfrm>
              <a:off x="3092184" y="3856633"/>
              <a:ext cx="924674" cy="0"/>
            </a:xfrm>
            <a:prstGeom prst="straightConnector1">
              <a:avLst/>
            </a:prstGeom>
            <a:ln w="12700">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806535" y="4009736"/>
              <a:ext cx="1321454" cy="384125"/>
            </a:xfrm>
            <a:prstGeom prst="rect">
              <a:avLst/>
            </a:prstGeom>
            <a:noFill/>
          </p:spPr>
          <p:txBody>
            <a:bodyPr wrap="none" rtlCol="0">
              <a:spAutoFit/>
            </a:bodyPr>
            <a:lstStyle/>
            <a:p>
              <a:r>
                <a:rPr lang="en-US" dirty="0" smtClean="0">
                  <a:solidFill>
                    <a:srgbClr val="0059A2"/>
                  </a:solidFill>
                </a:rPr>
                <a:t>Heading 2</a:t>
              </a:r>
              <a:endParaRPr lang="en-US" dirty="0">
                <a:solidFill>
                  <a:srgbClr val="0059A2"/>
                </a:solidFill>
              </a:endParaRPr>
            </a:p>
          </p:txBody>
        </p:sp>
        <p:cxnSp>
          <p:nvCxnSpPr>
            <p:cNvPr id="15" name="Straight Arrow Connector 14"/>
            <p:cNvCxnSpPr/>
            <p:nvPr/>
          </p:nvCxnSpPr>
          <p:spPr>
            <a:xfrm flipV="1">
              <a:off x="3042771" y="4075166"/>
              <a:ext cx="974425" cy="60244"/>
            </a:xfrm>
            <a:prstGeom prst="straightConnector1">
              <a:avLst/>
            </a:prstGeom>
            <a:ln w="12700">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3042771" y="4150158"/>
              <a:ext cx="974425" cy="108987"/>
            </a:xfrm>
            <a:prstGeom prst="straightConnector1">
              <a:avLst/>
            </a:prstGeom>
            <a:ln w="12700">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958935" y="4339112"/>
              <a:ext cx="1321454" cy="384125"/>
            </a:xfrm>
            <a:prstGeom prst="rect">
              <a:avLst/>
            </a:prstGeom>
            <a:noFill/>
          </p:spPr>
          <p:txBody>
            <a:bodyPr wrap="none" rtlCol="0">
              <a:spAutoFit/>
            </a:bodyPr>
            <a:lstStyle/>
            <a:p>
              <a:r>
                <a:rPr lang="en-US" dirty="0" smtClean="0">
                  <a:solidFill>
                    <a:srgbClr val="0059A2"/>
                  </a:solidFill>
                </a:rPr>
                <a:t>Heading 3</a:t>
              </a:r>
              <a:endParaRPr lang="en-US" dirty="0">
                <a:solidFill>
                  <a:srgbClr val="0059A2"/>
                </a:solidFill>
              </a:endParaRPr>
            </a:p>
          </p:txBody>
        </p:sp>
        <p:cxnSp>
          <p:nvCxnSpPr>
            <p:cNvPr id="16" name="Straight Arrow Connector 15"/>
            <p:cNvCxnSpPr/>
            <p:nvPr/>
          </p:nvCxnSpPr>
          <p:spPr>
            <a:xfrm flipV="1">
              <a:off x="3195171" y="4463534"/>
              <a:ext cx="974425" cy="60244"/>
            </a:xfrm>
            <a:prstGeom prst="straightConnector1">
              <a:avLst/>
            </a:prstGeom>
            <a:ln w="12700">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3" idx="3"/>
            </p:cNvCxnSpPr>
            <p:nvPr/>
          </p:nvCxnSpPr>
          <p:spPr>
            <a:xfrm>
              <a:off x="3280389" y="4531174"/>
              <a:ext cx="889206" cy="1117457"/>
            </a:xfrm>
            <a:prstGeom prst="straightConnector1">
              <a:avLst/>
            </a:prstGeom>
            <a:ln w="12700">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188539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Syllabus Must-Have: Accessibility Statement</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For accessibility, the Syllabus </a:t>
            </a:r>
            <a:r>
              <a:rPr lang="en-US" sz="3300" b="1" dirty="0" smtClean="0">
                <a:solidFill>
                  <a:schemeClr val="tx1">
                    <a:lumMod val="75000"/>
                  </a:schemeClr>
                </a:solidFill>
              </a:rPr>
              <a:t>must</a:t>
            </a:r>
            <a:r>
              <a:rPr lang="en-US" sz="3300" dirty="0" smtClean="0">
                <a:solidFill>
                  <a:schemeClr val="tx1">
                    <a:lumMod val="75000"/>
                  </a:schemeClr>
                </a:solidFill>
              </a:rPr>
              <a:t> </a:t>
            </a:r>
            <a:r>
              <a:rPr lang="en-US" dirty="0" smtClean="0"/>
              <a:t>have an Accessibility Statement. </a:t>
            </a:r>
          </a:p>
          <a:p>
            <a:r>
              <a:rPr lang="en-US" dirty="0" smtClean="0"/>
              <a:t>The following is the latest GCC Accessibility Statement you can use for your Syllabus: </a:t>
            </a:r>
          </a:p>
          <a:p>
            <a:pPr marL="0" indent="0">
              <a:buNone/>
            </a:pPr>
            <a:endParaRPr lang="en-US" dirty="0" smtClean="0"/>
          </a:p>
          <a:p>
            <a:pPr marL="400050" lvl="1" indent="0">
              <a:buNone/>
            </a:pPr>
            <a:r>
              <a:rPr lang="en-US" b="1" dirty="0"/>
              <a:t>Accessibility Statement </a:t>
            </a:r>
            <a:endParaRPr lang="en-US" dirty="0"/>
          </a:p>
          <a:p>
            <a:pPr marL="400050" lvl="1" indent="0">
              <a:buNone/>
            </a:pPr>
            <a:r>
              <a:rPr lang="en-US" dirty="0"/>
              <a:t>If you have a physical, psychological, medical or learning disability that may impact your coursework or participation in this class, please contact the Assistant Dean of Student Services/Disabilities Coordinator, Success Coach, or Academic Advisor who will arrange an intake meeting. The Assistant Dean/Coordinator will determine with you what accommodations are necessary, appropriate and reasonable. All information and documentation is confidential. </a:t>
            </a:r>
            <a:endParaRPr lang="en-US" dirty="0" smtClean="0"/>
          </a:p>
        </p:txBody>
      </p:sp>
    </p:spTree>
    <p:extLst>
      <p:ext uri="{BB962C8B-B14F-4D97-AF65-F5344CB8AC3E}">
        <p14:creationId xmlns:p14="http://schemas.microsoft.com/office/powerpoint/2010/main" val="20172143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a:bodyPr>
          <a:lstStyle/>
          <a:p>
            <a:r>
              <a:rPr lang="en-US" dirty="0" smtClean="0"/>
              <a:t>The following topics will be presented:</a:t>
            </a:r>
          </a:p>
          <a:p>
            <a:pPr lvl="1"/>
            <a:r>
              <a:rPr lang="en-US" dirty="0" smtClean="0"/>
              <a:t>Best Practices for Readability</a:t>
            </a:r>
          </a:p>
          <a:p>
            <a:pPr lvl="1"/>
            <a:r>
              <a:rPr lang="en-US" dirty="0" smtClean="0"/>
              <a:t>Best Practices for Usability</a:t>
            </a:r>
          </a:p>
          <a:p>
            <a:pPr lvl="1"/>
            <a:r>
              <a:rPr lang="en-US" dirty="0" smtClean="0"/>
              <a:t>Best Practice for Navigability</a:t>
            </a:r>
          </a:p>
          <a:p>
            <a:pPr lvl="2"/>
            <a:r>
              <a:rPr lang="en-US" dirty="0" smtClean="0"/>
              <a:t>Each section above will show how to discover issues and steps how to create or strengthen your syllabus for Accessibility</a:t>
            </a:r>
          </a:p>
          <a:p>
            <a:pPr lvl="1"/>
            <a:r>
              <a:rPr lang="en-US" dirty="0" smtClean="0"/>
              <a:t>Syllabus Must-Have</a:t>
            </a:r>
          </a:p>
        </p:txBody>
      </p:sp>
    </p:spTree>
    <p:extLst>
      <p:ext uri="{BB962C8B-B14F-4D97-AF65-F5344CB8AC3E}">
        <p14:creationId xmlns:p14="http://schemas.microsoft.com/office/powerpoint/2010/main" val="22326135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Stop and Do: Accessibility Statement</a:t>
            </a:r>
            <a:endParaRPr lang="en-US" dirty="0"/>
          </a:p>
        </p:txBody>
      </p:sp>
      <p:sp>
        <p:nvSpPr>
          <p:cNvPr id="3" name="Content Placeholder 2"/>
          <p:cNvSpPr>
            <a:spLocks noGrp="1"/>
          </p:cNvSpPr>
          <p:nvPr>
            <p:ph idx="1"/>
          </p:nvPr>
        </p:nvSpPr>
        <p:spPr/>
        <p:txBody>
          <a:bodyPr/>
          <a:lstStyle/>
          <a:p>
            <a:r>
              <a:rPr lang="en-US" dirty="0" smtClean="0"/>
              <a:t>With the Navigation Pane open, find your Accessibility Statement or GCC Accommodations Statement</a:t>
            </a:r>
          </a:p>
          <a:p>
            <a:r>
              <a:rPr lang="en-US" dirty="0" smtClean="0"/>
              <a:t>Missing? </a:t>
            </a:r>
          </a:p>
          <a:p>
            <a:pPr lvl="1"/>
            <a:r>
              <a:rPr lang="en-US" dirty="0" smtClean="0"/>
              <a:t>Add it with an appropriate Heading Style to populate the Navigation Pane</a:t>
            </a:r>
            <a:endParaRPr lang="en-US" dirty="0"/>
          </a:p>
        </p:txBody>
      </p:sp>
    </p:spTree>
    <p:extLst>
      <p:ext uri="{BB962C8B-B14F-4D97-AF65-F5344CB8AC3E}">
        <p14:creationId xmlns:p14="http://schemas.microsoft.com/office/powerpoint/2010/main" val="252742978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Accessibility Mantra</a:t>
            </a:r>
            <a:endParaRPr lang="en-US" dirty="0"/>
          </a:p>
        </p:txBody>
      </p:sp>
      <p:sp>
        <p:nvSpPr>
          <p:cNvPr id="4" name="Content Placeholder 3"/>
          <p:cNvSpPr txBox="1">
            <a:spLocks noGrp="1"/>
          </p:cNvSpPr>
          <p:nvPr>
            <p:ph idx="1"/>
          </p:nvPr>
        </p:nvSpPr>
        <p:spPr>
          <a:xfrm>
            <a:off x="609600" y="1600200"/>
            <a:ext cx="10972800" cy="1446550"/>
          </a:xfrm>
          <a:prstGeom prst="rect">
            <a:avLst/>
          </a:prstGeom>
          <a:ln w="76200"/>
        </p:spPr>
        <p:style>
          <a:lnRef idx="2">
            <a:schemeClr val="accent1"/>
          </a:lnRef>
          <a:fillRef idx="1">
            <a:schemeClr val="lt1"/>
          </a:fillRef>
          <a:effectRef idx="0">
            <a:schemeClr val="accent1"/>
          </a:effectRef>
          <a:fontRef idx="minor">
            <a:schemeClr val="dk1"/>
          </a:fontRef>
        </p:style>
        <p:txBody>
          <a:bodyPr wrap="square" rtlCol="0">
            <a:spAutoFit/>
          </a:bodyPr>
          <a:lstStyle/>
          <a:p>
            <a:pPr marL="0" indent="0" algn="ctr">
              <a:buNone/>
            </a:pPr>
            <a:r>
              <a:rPr lang="en-US" sz="4400" b="1" dirty="0" smtClean="0">
                <a:solidFill>
                  <a:srgbClr val="000000"/>
                </a:solidFill>
              </a:rPr>
              <a:t>Making it accessible for those </a:t>
            </a:r>
            <a:r>
              <a:rPr lang="en-US" sz="4400" b="1" smtClean="0">
                <a:solidFill>
                  <a:srgbClr val="000000"/>
                </a:solidFill>
              </a:rPr>
              <a:t>with disabilities </a:t>
            </a:r>
            <a:r>
              <a:rPr lang="en-US" sz="4400" b="1" dirty="0" smtClean="0">
                <a:solidFill>
                  <a:srgbClr val="000000"/>
                </a:solidFill>
              </a:rPr>
              <a:t>makes it accessible for all!</a:t>
            </a:r>
            <a:endParaRPr lang="en-US" sz="4400" b="1" dirty="0">
              <a:solidFill>
                <a:srgbClr val="000000"/>
              </a:solidFill>
            </a:endParaRPr>
          </a:p>
        </p:txBody>
      </p:sp>
    </p:spTree>
    <p:extLst>
      <p:ext uri="{BB962C8B-B14F-4D97-AF65-F5344CB8AC3E}">
        <p14:creationId xmlns:p14="http://schemas.microsoft.com/office/powerpoint/2010/main" val="260839710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6533" y="2990626"/>
            <a:ext cx="10972800" cy="1571055"/>
          </a:xfrm>
          <a:ln>
            <a:noFill/>
          </a:ln>
        </p:spPr>
        <p:txBody>
          <a:bodyPr>
            <a:noAutofit/>
          </a:bodyPr>
          <a:lstStyle/>
          <a:p>
            <a:r>
              <a:rPr lang="en-US" sz="8000" dirty="0" smtClean="0"/>
              <a:t>Questions?</a:t>
            </a:r>
            <a:endParaRPr lang="en-US" sz="8000" dirty="0"/>
          </a:p>
        </p:txBody>
      </p:sp>
    </p:spTree>
    <p:extLst>
      <p:ext uri="{BB962C8B-B14F-4D97-AF65-F5344CB8AC3E}">
        <p14:creationId xmlns:p14="http://schemas.microsoft.com/office/powerpoint/2010/main" val="41024159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Feedback Is Appreciated</a:t>
            </a:r>
            <a:endParaRPr lang="en-US" dirty="0"/>
          </a:p>
        </p:txBody>
      </p:sp>
      <p:pic>
        <p:nvPicPr>
          <p:cNvPr id="6" name="Picture 5" descr="Genesee Community College &amp; Office of Online Learning logo" title="Genesee Community College &amp; Office of Online Learning logo"/>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453204" y="3149002"/>
            <a:ext cx="5292763" cy="992393"/>
          </a:xfrm>
          <a:prstGeom prst="rect">
            <a:avLst/>
          </a:prstGeom>
          <a:solidFill>
            <a:schemeClr val="accent2"/>
          </a:solidFill>
          <a:ln>
            <a:solidFill>
              <a:schemeClr val="accent1"/>
            </a:solidFill>
          </a:ln>
        </p:spPr>
      </p:pic>
      <p:sp>
        <p:nvSpPr>
          <p:cNvPr id="7" name="Title 1"/>
          <p:cNvSpPr txBox="1">
            <a:spLocks/>
          </p:cNvSpPr>
          <p:nvPr/>
        </p:nvSpPr>
        <p:spPr>
          <a:xfrm>
            <a:off x="422088" y="5263954"/>
            <a:ext cx="10972800" cy="868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000" b="1" kern="1200">
                <a:solidFill>
                  <a:schemeClr val="accent1">
                    <a:lumMod val="60000"/>
                    <a:lumOff val="40000"/>
                  </a:schemeClr>
                </a:solidFill>
                <a:latin typeface="+mj-lt"/>
                <a:ea typeface="+mj-ea"/>
                <a:cs typeface="+mj-cs"/>
              </a:defRPr>
            </a:lvl1pPr>
          </a:lstStyle>
          <a:p>
            <a:r>
              <a:rPr lang="en-US" dirty="0" smtClean="0">
                <a:solidFill>
                  <a:srgbClr val="0059A2"/>
                </a:solidFill>
              </a:rPr>
              <a:t>Thank You!</a:t>
            </a:r>
            <a:endParaRPr lang="en-US" dirty="0">
              <a:solidFill>
                <a:srgbClr val="0059A2"/>
              </a:solidFill>
            </a:endParaRPr>
          </a:p>
        </p:txBody>
      </p:sp>
    </p:spTree>
    <p:extLst>
      <p:ext uri="{BB962C8B-B14F-4D97-AF65-F5344CB8AC3E}">
        <p14:creationId xmlns:p14="http://schemas.microsoft.com/office/powerpoint/2010/main" val="39677798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Best Practices for </a:t>
            </a:r>
            <a:r>
              <a:rPr lang="en-US" dirty="0" smtClean="0"/>
              <a:t>Readability</a:t>
            </a:r>
            <a:endParaRPr lang="en-US" dirty="0"/>
          </a:p>
        </p:txBody>
      </p:sp>
      <p:sp>
        <p:nvSpPr>
          <p:cNvPr id="3" name="Content Placeholder 2"/>
          <p:cNvSpPr>
            <a:spLocks noGrp="1"/>
          </p:cNvSpPr>
          <p:nvPr>
            <p:ph idx="1"/>
          </p:nvPr>
        </p:nvSpPr>
        <p:spPr/>
        <p:txBody>
          <a:bodyPr/>
          <a:lstStyle/>
          <a:p>
            <a:r>
              <a:rPr lang="en-US" dirty="0" smtClean="0"/>
              <a:t>For readability, follow the recommendations and steps for:</a:t>
            </a:r>
            <a:endParaRPr lang="en-US" dirty="0"/>
          </a:p>
          <a:p>
            <a:pPr lvl="1"/>
            <a:r>
              <a:rPr lang="en-US" dirty="0"/>
              <a:t>White space usage</a:t>
            </a:r>
            <a:endParaRPr lang="en-US" sz="2400" dirty="0"/>
          </a:p>
          <a:p>
            <a:pPr lvl="1"/>
            <a:r>
              <a:rPr lang="en-US" dirty="0"/>
              <a:t>Fonts </a:t>
            </a:r>
            <a:r>
              <a:rPr lang="en-US" dirty="0" smtClean="0"/>
              <a:t>and font sizes</a:t>
            </a:r>
            <a:endParaRPr lang="en-US" sz="2400" dirty="0"/>
          </a:p>
          <a:p>
            <a:pPr lvl="1"/>
            <a:r>
              <a:rPr lang="en-US" dirty="0"/>
              <a:t>Page orientation</a:t>
            </a:r>
            <a:endParaRPr lang="en-US" sz="2400" dirty="0"/>
          </a:p>
          <a:p>
            <a:pPr lvl="1"/>
            <a:r>
              <a:rPr lang="en-US" dirty="0"/>
              <a:t>Highlighting</a:t>
            </a:r>
            <a:endParaRPr lang="en-US" sz="2400" dirty="0"/>
          </a:p>
          <a:p>
            <a:pPr lvl="1"/>
            <a:r>
              <a:rPr lang="en-US" dirty="0" smtClean="0"/>
              <a:t>Color </a:t>
            </a:r>
            <a:r>
              <a:rPr lang="en-US" dirty="0"/>
              <a:t>and contrast </a:t>
            </a:r>
            <a:r>
              <a:rPr lang="en-US" dirty="0" smtClean="0"/>
              <a:t>usage</a:t>
            </a:r>
            <a:endParaRPr lang="en-US" sz="2400" dirty="0"/>
          </a:p>
          <a:p>
            <a:pPr lvl="1"/>
            <a:r>
              <a:rPr lang="en-US" dirty="0" smtClean="0"/>
              <a:t>Hyperlinks</a:t>
            </a:r>
            <a:endParaRPr lang="en-US" sz="2400" dirty="0"/>
          </a:p>
          <a:p>
            <a:pPr lvl="1"/>
            <a:r>
              <a:rPr lang="en-US" dirty="0" smtClean="0"/>
              <a:t>Images and alternate text</a:t>
            </a:r>
            <a:endParaRPr lang="en-US" sz="2400" dirty="0"/>
          </a:p>
        </p:txBody>
      </p:sp>
    </p:spTree>
    <p:extLst>
      <p:ext uri="{BB962C8B-B14F-4D97-AF65-F5344CB8AC3E}">
        <p14:creationId xmlns:p14="http://schemas.microsoft.com/office/powerpoint/2010/main" val="42170849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Readability: White Space Usage</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Balance white space to help students with visual impairments and learning disabilities. </a:t>
            </a:r>
          </a:p>
          <a:p>
            <a:r>
              <a:rPr lang="en-US" sz="3000" dirty="0" smtClean="0"/>
              <a:t>Break up large overwhelming blocks of text</a:t>
            </a:r>
          </a:p>
          <a:p>
            <a:pPr lvl="1"/>
            <a:r>
              <a:rPr lang="en-US" sz="2600" dirty="0" smtClean="0"/>
              <a:t>For example, use bullets when listing items</a:t>
            </a:r>
          </a:p>
          <a:p>
            <a:r>
              <a:rPr lang="en-US" sz="3000" dirty="0" smtClean="0"/>
              <a:t>Keep margins at Normal (1” all around)</a:t>
            </a:r>
          </a:p>
          <a:p>
            <a:r>
              <a:rPr lang="en-US" sz="3000" dirty="0" smtClean="0"/>
              <a:t>Left-justify</a:t>
            </a:r>
            <a:endParaRPr lang="en-US" sz="3000" dirty="0"/>
          </a:p>
          <a:p>
            <a:pPr lvl="1"/>
            <a:r>
              <a:rPr lang="en-US" sz="2600" dirty="0"/>
              <a:t>Avoid </a:t>
            </a:r>
            <a:r>
              <a:rPr lang="en-US" sz="2600" dirty="0" smtClean="0"/>
              <a:t>center, except for Titles or Headings</a:t>
            </a:r>
          </a:p>
          <a:p>
            <a:pPr lvl="1"/>
            <a:r>
              <a:rPr lang="en-US" sz="2600" dirty="0" smtClean="0"/>
              <a:t>Avoid full-alignment, except for newspaper articles</a:t>
            </a:r>
          </a:p>
          <a:p>
            <a:r>
              <a:rPr lang="en-US" sz="3000" dirty="0"/>
              <a:t>Extra spaces may be perceived as the end of the information</a:t>
            </a:r>
          </a:p>
          <a:p>
            <a:pPr lvl="1"/>
            <a:r>
              <a:rPr lang="en-US" sz="2600" dirty="0"/>
              <a:t>Assistive technologies, like a screen reader, could </a:t>
            </a:r>
            <a:r>
              <a:rPr lang="en-US" sz="2600" dirty="0" smtClean="0"/>
              <a:t>stop</a:t>
            </a:r>
            <a:endParaRPr lang="en-US" sz="2600" dirty="0"/>
          </a:p>
        </p:txBody>
      </p:sp>
    </p:spTree>
    <p:extLst>
      <p:ext uri="{BB962C8B-B14F-4D97-AF65-F5344CB8AC3E}">
        <p14:creationId xmlns:p14="http://schemas.microsoft.com/office/powerpoint/2010/main" val="26635114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Readability: White Space Usage, Continued</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How </a:t>
            </a:r>
            <a:r>
              <a:rPr lang="en-US" dirty="0"/>
              <a:t>to </a:t>
            </a:r>
            <a:r>
              <a:rPr lang="en-US" dirty="0" smtClean="0"/>
              <a:t>check </a:t>
            </a:r>
            <a:r>
              <a:rPr lang="en-US" dirty="0"/>
              <a:t>white space </a:t>
            </a:r>
            <a:r>
              <a:rPr lang="en-US" dirty="0" smtClean="0"/>
              <a:t>issues</a:t>
            </a:r>
            <a:r>
              <a:rPr lang="en-US" dirty="0"/>
              <a:t>:</a:t>
            </a:r>
          </a:p>
          <a:p>
            <a:r>
              <a:rPr lang="en-US" sz="2800" dirty="0" smtClean="0"/>
              <a:t>Check </a:t>
            </a:r>
            <a:r>
              <a:rPr lang="en-US" sz="2800" dirty="0"/>
              <a:t>margins on Page Layout </a:t>
            </a:r>
            <a:r>
              <a:rPr lang="en-US" sz="2800" dirty="0" smtClean="0"/>
              <a:t>tab</a:t>
            </a:r>
          </a:p>
          <a:p>
            <a:r>
              <a:rPr lang="en-US" sz="2800" dirty="0" smtClean="0"/>
              <a:t>Visual </a:t>
            </a:r>
            <a:r>
              <a:rPr lang="en-US" sz="2800" dirty="0"/>
              <a:t>Inspection for:</a:t>
            </a:r>
          </a:p>
          <a:p>
            <a:pPr lvl="1"/>
            <a:r>
              <a:rPr lang="en-US" sz="2400" dirty="0"/>
              <a:t>Large blocks of </a:t>
            </a:r>
            <a:r>
              <a:rPr lang="en-US" sz="2400" dirty="0" smtClean="0"/>
              <a:t>text</a:t>
            </a:r>
          </a:p>
          <a:p>
            <a:pPr lvl="1"/>
            <a:r>
              <a:rPr lang="en-US" sz="2400" dirty="0" smtClean="0"/>
              <a:t>Blank pages (not caught by accessibility checker)</a:t>
            </a:r>
          </a:p>
          <a:p>
            <a:pPr lvl="1"/>
            <a:r>
              <a:rPr lang="en-US" sz="2400" dirty="0" smtClean="0"/>
              <a:t>Left-justification</a:t>
            </a:r>
            <a:endParaRPr lang="en-US" sz="2400" dirty="0"/>
          </a:p>
        </p:txBody>
      </p:sp>
    </p:spTree>
    <p:extLst>
      <p:ext uri="{BB962C8B-B14F-4D97-AF65-F5344CB8AC3E}">
        <p14:creationId xmlns:p14="http://schemas.microsoft.com/office/powerpoint/2010/main" val="37474584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Stop and Do: White Space Usage</a:t>
            </a:r>
            <a:endParaRPr lang="en-US" dirty="0"/>
          </a:p>
        </p:txBody>
      </p:sp>
      <p:sp>
        <p:nvSpPr>
          <p:cNvPr id="3" name="Content Placeholder 2"/>
          <p:cNvSpPr>
            <a:spLocks noGrp="1"/>
          </p:cNvSpPr>
          <p:nvPr>
            <p:ph sz="half" idx="1"/>
          </p:nvPr>
        </p:nvSpPr>
        <p:spPr/>
        <p:txBody>
          <a:bodyPr>
            <a:normAutofit/>
          </a:bodyPr>
          <a:lstStyle/>
          <a:p>
            <a:pPr marL="514350" indent="-514350">
              <a:buFont typeface="+mj-lt"/>
              <a:buAutoNum type="arabicPeriod"/>
            </a:pPr>
            <a:r>
              <a:rPr lang="en-US" dirty="0" smtClean="0"/>
              <a:t>Login and go to your P:\\ drive and open your Syllabus (or another document)</a:t>
            </a:r>
          </a:p>
          <a:p>
            <a:pPr marL="514350" indent="-514350">
              <a:buFont typeface="+mj-lt"/>
              <a:buAutoNum type="arabicPeriod"/>
            </a:pPr>
            <a:r>
              <a:rPr lang="en-US" dirty="0" smtClean="0"/>
              <a:t>Check margins</a:t>
            </a:r>
          </a:p>
          <a:p>
            <a:pPr marL="914400" lvl="1" indent="-514350"/>
            <a:r>
              <a:rPr lang="en-US" dirty="0" smtClean="0"/>
              <a:t>Go to the Page Layout tab</a:t>
            </a:r>
          </a:p>
          <a:p>
            <a:pPr marL="914400" lvl="1" indent="-514350"/>
            <a:r>
              <a:rPr lang="en-US" dirty="0" smtClean="0"/>
              <a:t>Click Margins drop-down list</a:t>
            </a:r>
          </a:p>
          <a:p>
            <a:pPr marL="914400" lvl="1" indent="-514350"/>
            <a:r>
              <a:rPr lang="en-US" dirty="0" smtClean="0"/>
              <a:t>If not Normal setting selected, then select Normal</a:t>
            </a:r>
          </a:p>
          <a:p>
            <a:pPr marL="1314450" lvl="2" indent="-514350"/>
            <a:r>
              <a:rPr lang="en-US" dirty="0" smtClean="0"/>
              <a:t>If you use Section Breaks within your document, select (Ctrl-A) the entire document first</a:t>
            </a:r>
          </a:p>
        </p:txBody>
      </p:sp>
      <p:pic>
        <p:nvPicPr>
          <p:cNvPr id="5" name="Content Placeholder 4" descr="Microsoft Word Margins drop-down list"/>
          <p:cNvPicPr>
            <a:picLocks noGrp="1" noChangeAspect="1"/>
          </p:cNvPicPr>
          <p:nvPr>
            <p:ph sz="half" idx="2"/>
          </p:nvPr>
        </p:nvPicPr>
        <p:blipFill>
          <a:blip r:embed="rId2"/>
          <a:stretch>
            <a:fillRect/>
          </a:stretch>
        </p:blipFill>
        <p:spPr>
          <a:xfrm>
            <a:off x="6389129" y="1600200"/>
            <a:ext cx="4277284" cy="4105275"/>
          </a:xfrm>
          <a:prstGeom prst="rect">
            <a:avLst/>
          </a:prstGeom>
        </p:spPr>
      </p:pic>
    </p:spTree>
    <p:extLst>
      <p:ext uri="{BB962C8B-B14F-4D97-AF65-F5344CB8AC3E}">
        <p14:creationId xmlns:p14="http://schemas.microsoft.com/office/powerpoint/2010/main" val="7866756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Stop and Do: White Space Usage, Continued 2</a:t>
            </a:r>
            <a:endParaRPr lang="en-US" dirty="0"/>
          </a:p>
        </p:txBody>
      </p:sp>
      <p:sp>
        <p:nvSpPr>
          <p:cNvPr id="3" name="Content Placeholder 2"/>
          <p:cNvSpPr>
            <a:spLocks noGrp="1"/>
          </p:cNvSpPr>
          <p:nvPr>
            <p:ph sz="half" idx="1"/>
          </p:nvPr>
        </p:nvSpPr>
        <p:spPr/>
        <p:txBody>
          <a:bodyPr/>
          <a:lstStyle/>
          <a:p>
            <a:pPr marL="514350" indent="-514350">
              <a:buFont typeface="+mj-lt"/>
              <a:buAutoNum type="arabicPeriod" startAt="3"/>
            </a:pPr>
            <a:r>
              <a:rPr lang="en-US" dirty="0"/>
              <a:t>Turn on Paragraph </a:t>
            </a:r>
            <a:r>
              <a:rPr lang="en-US" dirty="0" smtClean="0"/>
              <a:t>marks to check for extra spaces, tabs, breaks, etc. </a:t>
            </a:r>
            <a:endParaRPr lang="en-US" dirty="0"/>
          </a:p>
        </p:txBody>
      </p:sp>
      <p:pic>
        <p:nvPicPr>
          <p:cNvPr id="9" name="Content Placeholder 8" descr="Microsoft Word menu with Paragraph icon highlighted (chosen)"/>
          <p:cNvPicPr>
            <a:picLocks noGrp="1" noChangeAspect="1"/>
          </p:cNvPicPr>
          <p:nvPr>
            <p:ph sz="half" idx="10"/>
          </p:nvPr>
        </p:nvPicPr>
        <p:blipFill>
          <a:blip r:embed="rId2"/>
          <a:stretch>
            <a:fillRect/>
          </a:stretch>
        </p:blipFill>
        <p:spPr>
          <a:xfrm>
            <a:off x="3510116" y="2289755"/>
            <a:ext cx="7034980" cy="1253157"/>
          </a:xfrm>
          <a:prstGeom prst="rect">
            <a:avLst/>
          </a:prstGeom>
          <a:ln>
            <a:solidFill>
              <a:schemeClr val="bg2">
                <a:lumMod val="10000"/>
              </a:schemeClr>
            </a:solidFill>
          </a:ln>
        </p:spPr>
      </p:pic>
      <p:cxnSp>
        <p:nvCxnSpPr>
          <p:cNvPr id="12" name="Straight Arrow Connector 11" descr="Arrow"/>
          <p:cNvCxnSpPr/>
          <p:nvPr/>
        </p:nvCxnSpPr>
        <p:spPr>
          <a:xfrm>
            <a:off x="5206181" y="2182761"/>
            <a:ext cx="4601496" cy="515989"/>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609600" y="3788961"/>
            <a:ext cx="10972800" cy="2111347"/>
          </a:xfrm>
          <a:prstGeom prst="rect">
            <a:avLst/>
          </a:prstGeom>
          <a:noFill/>
        </p:spPr>
        <p:txBody>
          <a:bodyPr wrap="square" rtlCol="0">
            <a:spAutoFit/>
          </a:bodyPr>
          <a:lstStyle/>
          <a:p>
            <a:pPr lvl="2">
              <a:spcBef>
                <a:spcPct val="20000"/>
              </a:spcBef>
            </a:pPr>
            <a:r>
              <a:rPr lang="en-US" sz="2000" b="1" dirty="0" smtClean="0">
                <a:solidFill>
                  <a:schemeClr val="tx2"/>
                </a:solidFill>
              </a:rPr>
              <a:t>Note:</a:t>
            </a:r>
            <a:r>
              <a:rPr lang="en-US" sz="2000" dirty="0" smtClean="0">
                <a:solidFill>
                  <a:schemeClr val="tx2"/>
                </a:solidFill>
              </a:rPr>
              <a:t> when you cut &amp; paste from the Internet (including Blackboard), some strange formatting can occur and this will show with Paragraph marks on. </a:t>
            </a:r>
          </a:p>
          <a:p>
            <a:pPr marL="800100" lvl="1" indent="-342900">
              <a:spcBef>
                <a:spcPct val="20000"/>
              </a:spcBef>
              <a:buFont typeface="Arial" panose="020B0604020202020204" pitchFamily="34" charset="0"/>
              <a:buChar char="•"/>
            </a:pPr>
            <a:r>
              <a:rPr lang="en-US" sz="2400" dirty="0" smtClean="0">
                <a:solidFill>
                  <a:schemeClr val="tx2"/>
                </a:solidFill>
              </a:rPr>
              <a:t>Fix extra spaces by using tab stops</a:t>
            </a:r>
          </a:p>
          <a:p>
            <a:pPr marL="800100" lvl="1" indent="-342900">
              <a:spcBef>
                <a:spcPct val="20000"/>
              </a:spcBef>
              <a:buFont typeface="Arial" panose="020B0604020202020204" pitchFamily="34" charset="0"/>
              <a:buChar char="•"/>
            </a:pPr>
            <a:r>
              <a:rPr lang="en-US" sz="2400" dirty="0" smtClean="0">
                <a:solidFill>
                  <a:schemeClr val="tx2"/>
                </a:solidFill>
              </a:rPr>
              <a:t>Fix extra tabs by using a single tab stop or make it a table</a:t>
            </a:r>
          </a:p>
          <a:p>
            <a:pPr marL="514350" lvl="0" indent="-514350">
              <a:spcBef>
                <a:spcPct val="20000"/>
              </a:spcBef>
              <a:buFont typeface="+mj-lt"/>
              <a:buAutoNum type="arabicPeriod" startAt="4"/>
            </a:pPr>
            <a:r>
              <a:rPr lang="en-US" sz="2800" dirty="0" smtClean="0">
                <a:solidFill>
                  <a:schemeClr val="tx2"/>
                </a:solidFill>
              </a:rPr>
              <a:t>Visual </a:t>
            </a:r>
            <a:r>
              <a:rPr lang="en-US" sz="2800" dirty="0">
                <a:solidFill>
                  <a:schemeClr val="tx2"/>
                </a:solidFill>
              </a:rPr>
              <a:t>Check for large blocks of </a:t>
            </a:r>
            <a:r>
              <a:rPr lang="en-US" sz="2800" dirty="0" smtClean="0">
                <a:solidFill>
                  <a:schemeClr val="tx2"/>
                </a:solidFill>
              </a:rPr>
              <a:t>text</a:t>
            </a:r>
          </a:p>
        </p:txBody>
      </p:sp>
    </p:spTree>
    <p:extLst>
      <p:ext uri="{BB962C8B-B14F-4D97-AF65-F5344CB8AC3E}">
        <p14:creationId xmlns:p14="http://schemas.microsoft.com/office/powerpoint/2010/main" val="30919184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Readability: Fonts and Font Sizes</a:t>
            </a:r>
            <a:endParaRPr lang="en-US" dirty="0"/>
          </a:p>
        </p:txBody>
      </p:sp>
      <p:sp>
        <p:nvSpPr>
          <p:cNvPr id="3" name="Content Placeholder 2"/>
          <p:cNvSpPr>
            <a:spLocks noGrp="1"/>
          </p:cNvSpPr>
          <p:nvPr>
            <p:ph idx="1"/>
          </p:nvPr>
        </p:nvSpPr>
        <p:spPr/>
        <p:txBody>
          <a:bodyPr>
            <a:normAutofit fontScale="77500" lnSpcReduction="20000"/>
          </a:bodyPr>
          <a:lstStyle/>
          <a:p>
            <a:pPr marL="0" indent="0">
              <a:spcBef>
                <a:spcPts val="1200"/>
              </a:spcBef>
              <a:buNone/>
            </a:pPr>
            <a:r>
              <a:rPr lang="en-US" sz="3600" dirty="0" smtClean="0"/>
              <a:t>For Fonts:</a:t>
            </a:r>
          </a:p>
          <a:p>
            <a:r>
              <a:rPr lang="en-US" dirty="0" smtClean="0"/>
              <a:t>Be consistent</a:t>
            </a:r>
          </a:p>
          <a:p>
            <a:pPr lvl="1"/>
            <a:r>
              <a:rPr lang="en-US" dirty="0" smtClean="0"/>
              <a:t>Either use simple san-serif (without tail) or serif fonts</a:t>
            </a:r>
          </a:p>
          <a:p>
            <a:pPr lvl="2"/>
            <a:r>
              <a:rPr lang="en-US" dirty="0" smtClean="0"/>
              <a:t>San-serif is best for viewing online.</a:t>
            </a:r>
          </a:p>
          <a:p>
            <a:pPr lvl="2"/>
            <a:r>
              <a:rPr lang="en-US" dirty="0" smtClean="0"/>
              <a:t>Serif or san-serif are good when expecting document to be printed.</a:t>
            </a:r>
          </a:p>
          <a:p>
            <a:r>
              <a:rPr lang="en-US" dirty="0" smtClean="0"/>
              <a:t>12 </a:t>
            </a:r>
            <a:r>
              <a:rPr lang="en-US" dirty="0" err="1" smtClean="0"/>
              <a:t>pt</a:t>
            </a:r>
            <a:r>
              <a:rPr lang="en-US" dirty="0" smtClean="0"/>
              <a:t> at a minimum</a:t>
            </a:r>
          </a:p>
          <a:p>
            <a:pPr lvl="1"/>
            <a:r>
              <a:rPr lang="en-US" dirty="0" smtClean="0"/>
              <a:t>Even for tables</a:t>
            </a:r>
            <a:endParaRPr lang="en-US" dirty="0"/>
          </a:p>
          <a:p>
            <a:pPr marL="0" indent="0">
              <a:spcBef>
                <a:spcPts val="1800"/>
              </a:spcBef>
              <a:buNone/>
            </a:pPr>
            <a:r>
              <a:rPr lang="en-US" sz="3600" dirty="0" smtClean="0"/>
              <a:t>For Font Sizes:</a:t>
            </a:r>
            <a:endParaRPr lang="en-US" sz="3600" dirty="0"/>
          </a:p>
          <a:p>
            <a:r>
              <a:rPr lang="en-US" dirty="0" smtClean="0"/>
              <a:t>Be consistent</a:t>
            </a:r>
          </a:p>
          <a:p>
            <a:pPr lvl="1"/>
            <a:r>
              <a:rPr lang="en-US" dirty="0" smtClean="0"/>
              <a:t>Use Styles to keep Headings and like items consistent throughout</a:t>
            </a:r>
          </a:p>
          <a:p>
            <a:pPr lvl="2"/>
            <a:r>
              <a:rPr lang="en-US" dirty="0" smtClean="0"/>
              <a:t>Word processing programs (MS Word, Google Docs, etc. have Styles)</a:t>
            </a:r>
          </a:p>
          <a:p>
            <a:pPr lvl="2"/>
            <a:r>
              <a:rPr lang="en-US" dirty="0" smtClean="0"/>
              <a:t>Being consistent is only a click away </a:t>
            </a:r>
            <a:r>
              <a:rPr lang="en-US" dirty="0" smtClean="0">
                <a:sym typeface="Wingdings" panose="05000000000000000000" pitchFamily="2" charset="2"/>
              </a:rPr>
              <a:t></a:t>
            </a:r>
            <a:endParaRPr lang="en-US" dirty="0" smtClean="0"/>
          </a:p>
        </p:txBody>
      </p:sp>
    </p:spTree>
    <p:extLst>
      <p:ext uri="{BB962C8B-B14F-4D97-AF65-F5344CB8AC3E}">
        <p14:creationId xmlns:p14="http://schemas.microsoft.com/office/powerpoint/2010/main" val="27814501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nlineLearning-PPT-Theme1">
  <a:themeElements>
    <a:clrScheme name="Custom 2">
      <a:dk1>
        <a:srgbClr val="0069AA"/>
      </a:dk1>
      <a:lt1>
        <a:sysClr val="window" lastClr="FFFFFF"/>
      </a:lt1>
      <a:dk2>
        <a:srgbClr val="004874"/>
      </a:dk2>
      <a:lt2>
        <a:srgbClr val="EEECE1"/>
      </a:lt2>
      <a:accent1>
        <a:srgbClr val="DEB408"/>
      </a:accent1>
      <a:accent2>
        <a:srgbClr val="F0F1F2"/>
      </a:accent2>
      <a:accent3>
        <a:srgbClr val="01529A"/>
      </a:accent3>
      <a:accent4>
        <a:srgbClr val="938953"/>
      </a:accent4>
      <a:accent5>
        <a:srgbClr val="7F7F7F"/>
      </a:accent5>
      <a:accent6>
        <a:srgbClr val="DEB408"/>
      </a:accent6>
      <a:hlink>
        <a:srgbClr val="0000FF"/>
      </a:hlink>
      <a:folHlink>
        <a:srgbClr val="EEECE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7696</TotalTime>
  <Words>2394</Words>
  <Application>Microsoft Office PowerPoint</Application>
  <PresentationFormat>Widescreen</PresentationFormat>
  <Paragraphs>263</Paragraphs>
  <Slides>33</Slides>
  <Notes>23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Wingdings</vt:lpstr>
      <vt:lpstr>OnlineLearning-PPT-Theme1</vt:lpstr>
      <vt:lpstr>Is Your Syllabus Accessible?</vt:lpstr>
      <vt:lpstr>Accessible Course Materials</vt:lpstr>
      <vt:lpstr>Agenda</vt:lpstr>
      <vt:lpstr>Best Practices for Readability</vt:lpstr>
      <vt:lpstr>Readability: White Space Usage</vt:lpstr>
      <vt:lpstr>Readability: White Space Usage, Continued</vt:lpstr>
      <vt:lpstr>Stop and Do: White Space Usage</vt:lpstr>
      <vt:lpstr>Stop and Do: White Space Usage, Continued 2</vt:lpstr>
      <vt:lpstr>Readability: Fonts and Font Sizes</vt:lpstr>
      <vt:lpstr>Readability: Fonts and Font Sizes, Continued</vt:lpstr>
      <vt:lpstr>Readability: Page Orientation</vt:lpstr>
      <vt:lpstr>Readability: Page Orientation, Continued</vt:lpstr>
      <vt:lpstr>Readability: Highlighting</vt:lpstr>
      <vt:lpstr>Readability: Color and Contrast</vt:lpstr>
      <vt:lpstr>Readability: Highlighting and Contrast Examples</vt:lpstr>
      <vt:lpstr>Stop and Do: Readability Visual Inspection</vt:lpstr>
      <vt:lpstr>Readability: Hyperlinks</vt:lpstr>
      <vt:lpstr>Hyperlinks Best Practices</vt:lpstr>
      <vt:lpstr>Stop and Do: http:// Hyperlinks</vt:lpstr>
      <vt:lpstr>Readability: Images and Alternate Text</vt:lpstr>
      <vt:lpstr>Stop and Do: Images and Alternate Text</vt:lpstr>
      <vt:lpstr>Best Practices for Usability</vt:lpstr>
      <vt:lpstr>Usability: Provide Multiple Formats</vt:lpstr>
      <vt:lpstr>Usability: Provide Multiple Formats Example</vt:lpstr>
      <vt:lpstr>Best Practices for Navigability</vt:lpstr>
      <vt:lpstr>Headings (Styles)</vt:lpstr>
      <vt:lpstr>Stop and Do: Heading Styles</vt:lpstr>
      <vt:lpstr>Heading Styles Example</vt:lpstr>
      <vt:lpstr>Syllabus Must-Have: Accessibility Statement</vt:lpstr>
      <vt:lpstr>Stop and Do: Accessibility Statement</vt:lpstr>
      <vt:lpstr> Accessibility Mantra</vt:lpstr>
      <vt:lpstr>Questions?</vt:lpstr>
      <vt:lpstr>Feedback Is Appreciated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Adding Alternate Text</dc:title>
  <dc:creator>Anina</dc:creator>
  <cp:lastModifiedBy>Littlejohn, Judith M.</cp:lastModifiedBy>
  <cp:revision>285</cp:revision>
  <cp:lastPrinted>2016-11-22T17:52:19Z</cp:lastPrinted>
  <dcterms:created xsi:type="dcterms:W3CDTF">2016-08-09T11:45:54Z</dcterms:created>
  <dcterms:modified xsi:type="dcterms:W3CDTF">2020-08-20T19:20:36Z</dcterms:modified>
</cp:coreProperties>
</file>