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9" r:id="rId3"/>
    <p:sldId id="318" r:id="rId4"/>
    <p:sldId id="319" r:id="rId5"/>
    <p:sldId id="286" r:id="rId6"/>
    <p:sldId id="278" r:id="rId7"/>
    <p:sldId id="280" r:id="rId8"/>
    <p:sldId id="282" r:id="rId9"/>
    <p:sldId id="320" r:id="rId10"/>
    <p:sldId id="321" r:id="rId11"/>
    <p:sldId id="315" r:id="rId12"/>
    <p:sldId id="316" r:id="rId13"/>
    <p:sldId id="317" r:id="rId14"/>
    <p:sldId id="281" r:id="rId15"/>
    <p:sldId id="293" r:id="rId16"/>
    <p:sldId id="322" r:id="rId17"/>
    <p:sldId id="295" r:id="rId18"/>
    <p:sldId id="283" r:id="rId19"/>
    <p:sldId id="284" r:id="rId20"/>
    <p:sldId id="294" r:id="rId21"/>
    <p:sldId id="285" r:id="rId22"/>
    <p:sldId id="296" r:id="rId23"/>
    <p:sldId id="298" r:id="rId24"/>
    <p:sldId id="299" r:id="rId25"/>
    <p:sldId id="309" r:id="rId26"/>
    <p:sldId id="287" r:id="rId27"/>
    <p:sldId id="302" r:id="rId28"/>
    <p:sldId id="301" r:id="rId29"/>
    <p:sldId id="305" r:id="rId30"/>
    <p:sldId id="306" r:id="rId31"/>
    <p:sldId id="288" r:id="rId32"/>
    <p:sldId id="310" r:id="rId33"/>
    <p:sldId id="311" r:id="rId34"/>
    <p:sldId id="313" r:id="rId35"/>
    <p:sldId id="314" r:id="rId36"/>
    <p:sldId id="289" r:id="rId37"/>
    <p:sldId id="307" r:id="rId38"/>
    <p:sldId id="308" r:id="rId39"/>
    <p:sldId id="312" r:id="rId40"/>
    <p:sldId id="290" r:id="rId41"/>
    <p:sldId id="292" r:id="rId42"/>
    <p:sldId id="276" r:id="rId43"/>
    <p:sldId id="27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9FF99"/>
    <a:srgbClr val="CCFFCC"/>
    <a:srgbClr val="FEFECA"/>
    <a:srgbClr val="FFFFFF"/>
    <a:srgbClr val="C9EAFF"/>
    <a:srgbClr val="FFFFCC"/>
    <a:srgbClr val="000000"/>
    <a:srgbClr val="00FF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71498" autoAdjust="0"/>
  </p:normalViewPr>
  <p:slideViewPr>
    <p:cSldViewPr snapToGrid="0">
      <p:cViewPr varScale="1">
        <p:scale>
          <a:sx n="60" d="100"/>
          <a:sy n="60" d="100"/>
        </p:scale>
        <p:origin x="629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0" d="100"/>
          <a:sy n="120" d="100"/>
        </p:scale>
        <p:origin x="660" y="-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21901-3921-4557-A9A1-7B5D63E8EE6C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7BE30-FF11-43FE-8A69-723DAD3BD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48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F66CA-D06C-4ABF-840E-7877EAF47DC3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E90C5-6ED0-47E4-92C3-4DECC5A9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3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resources/contrastchecker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6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blends in with the words = no-no</a:t>
            </a:r>
          </a:p>
          <a:p>
            <a:r>
              <a:rPr lang="en-US" dirty="0" smtClean="0"/>
              <a:t>Dark text, dark background = yeah</a:t>
            </a:r>
            <a:r>
              <a:rPr lang="en-US" baseline="0" dirty="0" smtClean="0"/>
              <a:t>… </a:t>
            </a:r>
            <a:r>
              <a:rPr lang="en-US" dirty="0" smtClean="0"/>
              <a:t>not accessible</a:t>
            </a:r>
          </a:p>
          <a:p>
            <a:r>
              <a:rPr lang="en-US" dirty="0" smtClean="0"/>
              <a:t>Light shadowed text, lighter background = also not accessible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08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Poor</a:t>
            </a:r>
            <a:r>
              <a:rPr lang="en-US" baseline="0" dirty="0" smtClean="0"/>
              <a:t> contrast: </a:t>
            </a:r>
            <a:r>
              <a:rPr lang="en-US" baseline="0" dirty="0" err="1" smtClean="0"/>
              <a:t>Banschrift</a:t>
            </a:r>
            <a:r>
              <a:rPr lang="en-US" baseline="0" dirty="0" smtClean="0"/>
              <a:t> 36 purple text, Gray 50% Accent 5 background</a:t>
            </a:r>
          </a:p>
          <a:p>
            <a:r>
              <a:rPr lang="en-US" baseline="0" dirty="0" smtClean="0"/>
              <a:t>Same Background Color: </a:t>
            </a:r>
            <a:r>
              <a:rPr lang="en-US" baseline="0" dirty="0" err="1" smtClean="0"/>
              <a:t>Banschrift</a:t>
            </a:r>
            <a:r>
              <a:rPr lang="en-US" baseline="0" dirty="0" smtClean="0"/>
              <a:t> 36 white text, Gray 50% Accent 5 background</a:t>
            </a:r>
          </a:p>
          <a:p>
            <a:r>
              <a:rPr lang="en-US" baseline="0" dirty="0" smtClean="0"/>
              <a:t>Same Text Color: </a:t>
            </a:r>
            <a:r>
              <a:rPr lang="en-US" baseline="0" dirty="0" err="1" smtClean="0"/>
              <a:t>Banschrift</a:t>
            </a:r>
            <a:r>
              <a:rPr lang="en-US" baseline="0" dirty="0" smtClean="0"/>
              <a:t> 36 purple text, Light Green background</a:t>
            </a:r>
          </a:p>
          <a:p>
            <a:r>
              <a:rPr lang="en-US" baseline="0" dirty="0" smtClean="0"/>
              <a:t>Same Text Color (Bolded): </a:t>
            </a:r>
            <a:r>
              <a:rPr lang="en-US" baseline="0" dirty="0" err="1" smtClean="0"/>
              <a:t>Banschrift</a:t>
            </a:r>
            <a:r>
              <a:rPr lang="en-US" baseline="0" dirty="0" smtClean="0"/>
              <a:t> 36 purple bolded text, Light Yellow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9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</a:t>
            </a:r>
            <a:r>
              <a:rPr lang="en-US" baseline="0" dirty="0" smtClean="0"/>
              <a:t> Row: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GOOD (red background, same ??? yellow text</a:t>
            </a:r>
            <a:r>
              <a:rPr lang="en-US" baseline="0" dirty="0" smtClean="0"/>
              <a:t> outlined in black) Century Schoolbook 60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GOOD (same ???? light red background, white text outlined in black) Arial Unicode MS 60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Bottom Row: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GOOD (same ???? light yellow background with Blue text) Century Schoolbook 60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GOOD (white background with same ??? grey text outlined in dark gray) </a:t>
            </a:r>
            <a:r>
              <a:rPr lang="en-US" baseline="0" dirty="0" err="1" smtClean="0"/>
              <a:t>Meiryo</a:t>
            </a:r>
            <a:r>
              <a:rPr lang="en-US" baseline="0" dirty="0" smtClean="0"/>
              <a:t> UI 60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27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Very low contrast font Centaur 44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in Light Green with Lime background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Possible Fixes: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Same Background Color: </a:t>
            </a:r>
            <a:r>
              <a:rPr lang="en-US" baseline="0" dirty="0" err="1" smtClean="0"/>
              <a:t>Calibiri</a:t>
            </a:r>
            <a:r>
              <a:rPr lang="en-US" baseline="0" dirty="0" smtClean="0"/>
              <a:t> 40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Dark Blue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Same Font Color: Calisto 44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Light Green with Black background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Another Option: Centaur 60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Green bold font with White Background outlined in green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Another Option 2: Gadugi 44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Green bold font with Blue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8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example: Arial 40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example: Lucida Bright 38 </a:t>
            </a:r>
            <a:r>
              <a:rPr lang="en-US" baseline="0" dirty="0" err="1" smtClean="0"/>
              <a:t>pt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88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Color</a:t>
            </a:r>
            <a:r>
              <a:rPr lang="en-US" baseline="0" dirty="0" smtClean="0"/>
              <a:t> and Contrast Thoughtfully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51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51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need to expand a text box to fit the content should make you think about not doing it. Change</a:t>
            </a:r>
            <a:r>
              <a:rPr lang="en-US" baseline="0" dirty="0" smtClean="0"/>
              <a:t> the content, split into 2 slides (for presentations), etc. </a:t>
            </a:r>
          </a:p>
          <a:p>
            <a:r>
              <a:rPr lang="en-US" baseline="0" dirty="0" smtClean="0"/>
              <a:t>Pick a font, font size, color, and effect, make sure it’s accessible, then continue with that and with only one or two others.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2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Keep the layouts as designed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Another accessible tip: This</a:t>
            </a:r>
            <a:r>
              <a:rPr lang="en-US" baseline="0" dirty="0" smtClean="0"/>
              <a:t> Heading details what the slide is in one line (use 2 at the most). When the Heading is too long, shorten the slide Title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Borders in Word documents should not be floating, but anchored to text so you are respectful of white space.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73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Black text and a subtle</a:t>
            </a:r>
            <a:r>
              <a:rPr lang="en-US" baseline="0" dirty="0" smtClean="0"/>
              <a:t> pattern: Arial 36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Black text on Dotted Light Yellow Diamond pattern Background with Dark Blue – Accent 3, 80% lighter dots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Another Example with Texture Fill: Arial 36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Dark Blue (text 1), Newsprint Texture with Lucida Bright 44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bold black 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Another Example with Gradient Fill: Lucinda Bright 44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Black Text, Dark Blue Text 1 Lighter 80% Arial 36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bolded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7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Heading for this slide is Georgia 40 </a:t>
            </a:r>
            <a:r>
              <a:rPr lang="en-US" dirty="0" err="1" smtClean="0"/>
              <a:t>pt</a:t>
            </a:r>
            <a:r>
              <a:rPr lang="en-US" dirty="0" smtClean="0"/>
              <a:t> font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Text is Arial 28 </a:t>
            </a:r>
            <a:r>
              <a:rPr lang="en-US" dirty="0" err="1" smtClean="0"/>
              <a:t>pt</a:t>
            </a:r>
            <a:r>
              <a:rPr lang="en-US" dirty="0" smtClean="0"/>
              <a:t> white font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89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5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65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4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73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688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also available for any accessibility</a:t>
            </a:r>
            <a:r>
              <a:rPr lang="en-US" baseline="0" dirty="0" smtClean="0"/>
              <a:t> questions.</a:t>
            </a:r>
          </a:p>
          <a:p>
            <a:r>
              <a:rPr lang="en-US" baseline="0" dirty="0" smtClean="0"/>
              <a:t>Nancy Pabros, nlpabros@genesee.edu, x6112</a:t>
            </a:r>
          </a:p>
          <a:p>
            <a:r>
              <a:rPr lang="en-US" baseline="0" dirty="0" smtClean="0"/>
              <a:t>This presentation ca be found at http://www.genesee.edu/home/offices/online/faculty-resources/, our Faculty Resources section of the Online Learning web page.</a:t>
            </a:r>
          </a:p>
          <a:p>
            <a:r>
              <a:rPr lang="en-US" baseline="0" dirty="0" smtClean="0"/>
              <a:t>Please note the YouTube videos produced by Online Learning are also available for alternate text and other accessibility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13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Feedback forms are available</a:t>
            </a:r>
            <a:r>
              <a:rPr lang="en-US" baseline="0" dirty="0" smtClean="0"/>
              <a:t> to fill out or send comments to GCConline@genesee.edu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Accessibility Self-Review Checklist (www.genesee.edu/cms/home/assets/File/Accessibility%20Self%20Review%20Checklist.docx) to</a:t>
            </a:r>
            <a:r>
              <a:rPr lang="en-US" baseline="0" dirty="0" smtClean="0"/>
              <a:t> show: </a:t>
            </a:r>
            <a:endParaRPr lang="en-US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Accessibility Statement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Keep Content Simple</a:t>
            </a:r>
            <a:endParaRPr lang="en-US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Headings (https://www.genesee.edu/cms/home/assets/File/Setting%20Defaults%20in%20Microsoft%20Word%20for%20Accessibility.pptx)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Color and Contrast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Accessibility Checker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Audio Transcripts</a:t>
            </a:r>
            <a:r>
              <a:rPr lang="en-US" baseline="0" dirty="0" smtClean="0"/>
              <a:t> and Video Captioning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Hyperlinks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Alternate Text (https://www.genesee.edu/cms/home/assets/File/Adding%20Alternate%20Text%20to%20Microsoft%20Documents%20for%20Accessibility%20-%20PAD.pptx)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The More Ways the Better!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Be Consistent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1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agenda for the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99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used: Bolded Arial</a:t>
            </a:r>
            <a:r>
              <a:rPr lang="en-US" baseline="0" dirty="0" smtClean="0"/>
              <a:t> 44 </a:t>
            </a:r>
            <a:r>
              <a:rPr lang="en-US" baseline="0" dirty="0" err="1" smtClean="0"/>
              <a:t>pt</a:t>
            </a:r>
            <a:endParaRPr lang="en-US" baseline="0" dirty="0" smtClean="0"/>
          </a:p>
          <a:p>
            <a:r>
              <a:rPr lang="en-US" baseline="0" dirty="0" smtClean="0"/>
              <a:t>Both look crisp and easy to read because of the high contrast, but I think the white text on the right looks bigger (or bolder) than the black text.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00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Font used: </a:t>
            </a:r>
            <a:r>
              <a:rPr lang="en-US" dirty="0" err="1" smtClean="0"/>
              <a:t>Banschrift</a:t>
            </a:r>
            <a:r>
              <a:rPr lang="en-US" dirty="0" smtClean="0"/>
              <a:t> 36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25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46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  <a:hlinkClick r:id="rId3"/>
              </a:rPr>
              <a:t>https://webaim.org/resources/contrastchecker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90C5-6ED0-47E4-92C3-4DECC5A911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8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90600"/>
            <a:ext cx="12192000" cy="24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>
          <a:xfrm>
            <a:off x="2540000" y="1474789"/>
            <a:ext cx="7112000" cy="1470025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10160000" cy="243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Genesee Community College &amp; Office of Online Learning logo" title="Genesee Community College &amp; Office of Online Learning logo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9753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3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8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73076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73076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8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09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6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386917" cy="773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76400"/>
            <a:ext cx="5389033" cy="773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1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8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81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127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76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80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89719"/>
            <a:ext cx="10972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8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856996"/>
            <a:ext cx="10160000" cy="18476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Nancy Pabros, Educational Technologist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95" y="3374834"/>
            <a:ext cx="10806544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Accessibility Doesn’t Mean “Boring”: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Adding Color to Documents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Fonts are the Same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General </a:t>
            </a:r>
            <a:r>
              <a:rPr lang="en-US" sz="2400" b="1" dirty="0" smtClean="0"/>
              <a:t>guideline</a:t>
            </a:r>
            <a:r>
              <a:rPr lang="en-US" sz="2400" dirty="0" smtClean="0"/>
              <a:t> is 20 </a:t>
            </a:r>
            <a:r>
              <a:rPr lang="en-US" sz="2400" dirty="0" err="1" smtClean="0"/>
              <a:t>pt</a:t>
            </a:r>
            <a:r>
              <a:rPr lang="en-US" sz="2400" dirty="0" smtClean="0"/>
              <a:t> font is the smallest to be accessible, but which font:</a:t>
            </a:r>
          </a:p>
          <a:p>
            <a:r>
              <a:rPr lang="en-US" sz="2000" dirty="0" smtClean="0"/>
              <a:t>This font is Arial 20 </a:t>
            </a:r>
            <a:r>
              <a:rPr lang="en-US" sz="2000" dirty="0" err="1" smtClean="0"/>
              <a:t>pt</a:t>
            </a:r>
            <a:r>
              <a:rPr lang="en-US" sz="2000" dirty="0" smtClean="0"/>
              <a:t> (sans serif font best for online reading and general use)</a:t>
            </a:r>
          </a:p>
          <a:p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This font is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Aharoni</a:t>
            </a:r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20 </a:t>
            </a:r>
            <a:r>
              <a:rPr lang="en-US" sz="2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pt</a:t>
            </a:r>
            <a:endParaRPr lang="en-US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dirty="0" smtClean="0">
                <a:latin typeface="Centaur" panose="02030504050205020304" pitchFamily="18" charset="0"/>
                <a:cs typeface="Aharoni" panose="02010803020104030203" pitchFamily="2" charset="-79"/>
              </a:rPr>
              <a:t>This font is Centaur 20 </a:t>
            </a:r>
            <a:r>
              <a:rPr lang="en-US" sz="2000" dirty="0" err="1" smtClean="0">
                <a:latin typeface="Centaur" panose="02030504050205020304" pitchFamily="18" charset="0"/>
                <a:cs typeface="Aharoni" panose="02010803020104030203" pitchFamily="2" charset="-79"/>
              </a:rPr>
              <a:t>pt</a:t>
            </a:r>
            <a:endParaRPr lang="en-US" sz="2000" dirty="0" smtClean="0">
              <a:latin typeface="Centaur" panose="02030504050205020304" pitchFamily="18" charset="0"/>
              <a:cs typeface="Aharoni" panose="02010803020104030203" pitchFamily="2" charset="-79"/>
            </a:endParaRPr>
          </a:p>
          <a:p>
            <a:r>
              <a:rPr lang="en-US" sz="2000" dirty="0" smtClean="0">
                <a:latin typeface="Chaparral Pro Light" panose="02060403030505090203" pitchFamily="18" charset="0"/>
                <a:cs typeface="Aharoni" panose="02010803020104030203" pitchFamily="2" charset="-79"/>
              </a:rPr>
              <a:t>This font is </a:t>
            </a:r>
            <a:r>
              <a:rPr lang="en-US" sz="2000" dirty="0" err="1" smtClean="0">
                <a:latin typeface="Chaparral Pro Light" panose="02060403030505090203" pitchFamily="18" charset="0"/>
                <a:cs typeface="Aharoni" panose="02010803020104030203" pitchFamily="2" charset="-79"/>
              </a:rPr>
              <a:t>Chapparral</a:t>
            </a:r>
            <a:r>
              <a:rPr lang="en-US" sz="2000" dirty="0" smtClean="0">
                <a:latin typeface="Chaparral Pro Light" panose="02060403030505090203" pitchFamily="18" charset="0"/>
                <a:cs typeface="Aharoni" panose="02010803020104030203" pitchFamily="2" charset="-79"/>
              </a:rPr>
              <a:t> Pro Light 20 </a:t>
            </a:r>
            <a:r>
              <a:rPr lang="en-US" sz="2000" dirty="0" err="1" smtClean="0">
                <a:latin typeface="Chaparral Pro Light" panose="02060403030505090203" pitchFamily="18" charset="0"/>
                <a:cs typeface="Aharoni" panose="02010803020104030203" pitchFamily="2" charset="-79"/>
              </a:rPr>
              <a:t>pt</a:t>
            </a:r>
            <a:endParaRPr lang="en-US" sz="2000" dirty="0">
              <a:latin typeface="Chaparral Pro Light" panose="02060403030505090203" pitchFamily="18" charset="0"/>
              <a:cs typeface="Aharoni" panose="02010803020104030203" pitchFamily="2" charset="-79"/>
            </a:endParaRPr>
          </a:p>
          <a:p>
            <a:r>
              <a:rPr lang="en-US" sz="2000" dirty="0" smtClean="0"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This font is </a:t>
            </a:r>
            <a:r>
              <a:rPr lang="en-US" sz="2000" dirty="0" err="1" smtClean="0"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KaiTi</a:t>
            </a:r>
            <a:r>
              <a:rPr lang="en-US" sz="2000" dirty="0" smtClean="0"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 20 </a:t>
            </a:r>
            <a:r>
              <a:rPr lang="en-US" sz="2000" dirty="0" err="1" smtClean="0">
                <a:latin typeface="KaiTi" panose="02010609060101010101" pitchFamily="49" charset="-122"/>
                <a:ea typeface="KaiTi" panose="02010609060101010101" pitchFamily="49" charset="-122"/>
                <a:cs typeface="Aharoni" panose="02010803020104030203" pitchFamily="2" charset="-79"/>
              </a:rPr>
              <a:t>pt</a:t>
            </a:r>
            <a:endParaRPr lang="en-US" sz="2000" dirty="0" smtClean="0">
              <a:latin typeface="KaiTi" panose="02010609060101010101" pitchFamily="49" charset="-122"/>
              <a:ea typeface="KaiTi" panose="02010609060101010101" pitchFamily="49" charset="-122"/>
              <a:cs typeface="Aharoni" panose="02010803020104030203" pitchFamily="2" charset="-79"/>
            </a:endParaRPr>
          </a:p>
          <a:p>
            <a:r>
              <a:rPr lang="en-US" sz="2000" dirty="0" smtClean="0">
                <a:latin typeface="Lucida Sans Unicode" panose="020B0602030504020204" pitchFamily="34" charset="0"/>
                <a:ea typeface="KaiTi" panose="02010609060101010101" pitchFamily="49" charset="-122"/>
                <a:cs typeface="Lucida Sans Unicode" panose="020B0602030504020204" pitchFamily="34" charset="0"/>
              </a:rPr>
              <a:t>This font is Lucida San Unicode 20 </a:t>
            </a:r>
            <a:r>
              <a:rPr lang="en-US" sz="2000" dirty="0" err="1" smtClean="0">
                <a:latin typeface="Lucida Sans Unicode" panose="020B0602030504020204" pitchFamily="34" charset="0"/>
                <a:ea typeface="KaiTi" panose="02010609060101010101" pitchFamily="49" charset="-122"/>
                <a:cs typeface="Lucida Sans Unicode" panose="020B0602030504020204" pitchFamily="34" charset="0"/>
              </a:rPr>
              <a:t>pt</a:t>
            </a:r>
            <a:endParaRPr lang="en-US" sz="2000" dirty="0" smtClean="0">
              <a:latin typeface="Lucida Sans Unicode" panose="020B0602030504020204" pitchFamily="34" charset="0"/>
              <a:ea typeface="KaiTi" panose="02010609060101010101" pitchFamily="49" charset="-122"/>
              <a:cs typeface="Lucida Sans Unicode" panose="020B0602030504020204" pitchFamily="34" charset="0"/>
            </a:endParaRPr>
          </a:p>
          <a:p>
            <a:r>
              <a:rPr lang="en-US" sz="2000" dirty="0" smtClean="0">
                <a:latin typeface="Perpetua" panose="02020502060401020303" pitchFamily="18" charset="0"/>
                <a:ea typeface="MS UI Gothic" panose="020B0600070205080204" pitchFamily="34" charset="-128"/>
                <a:cs typeface="Lucida Sans Unicode" panose="020B0602030504020204" pitchFamily="34" charset="0"/>
              </a:rPr>
              <a:t>This font is Perpetua 20 </a:t>
            </a:r>
            <a:r>
              <a:rPr lang="en-US" sz="2000" dirty="0" err="1" smtClean="0">
                <a:latin typeface="Perpetua" panose="02020502060401020303" pitchFamily="18" charset="0"/>
                <a:ea typeface="MS UI Gothic" panose="020B0600070205080204" pitchFamily="34" charset="-128"/>
                <a:cs typeface="Lucida Sans Unicode" panose="020B0602030504020204" pitchFamily="34" charset="0"/>
              </a:rPr>
              <a:t>pt</a:t>
            </a:r>
            <a:endParaRPr lang="en-US" sz="2000" dirty="0" smtClean="0">
              <a:latin typeface="Perpetua" panose="02020502060401020303" pitchFamily="18" charset="0"/>
              <a:ea typeface="MS UI Gothic" panose="020B0600070205080204" pitchFamily="34" charset="-128"/>
              <a:cs typeface="Lucida Sans Unicode" panose="020B0602030504020204" pitchFamily="34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This font is Times New Roman 20 </a:t>
            </a:r>
            <a:r>
              <a:rPr lang="en-US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pt</a:t>
            </a:r>
            <a:r>
              <a:rPr lang="en-US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(serif font good when something is to be printed)</a:t>
            </a:r>
          </a:p>
          <a:p>
            <a:r>
              <a:rPr lang="en-US" sz="2000" dirty="0" smtClean="0">
                <a:latin typeface="Wide Latin" panose="020A0A07050505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This font is Wide Latin 20 </a:t>
            </a:r>
            <a:r>
              <a:rPr lang="en-US" sz="2000" dirty="0" err="1" smtClean="0">
                <a:latin typeface="Wide Latin" panose="020A0A07050505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endParaRPr lang="en-US" sz="2000" dirty="0" smtClean="0">
              <a:latin typeface="Wide Latin" panose="020A0A070505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Back to Arial and just shows that it is a </a:t>
            </a:r>
            <a:r>
              <a:rPr lang="en-US" sz="2000" b="1" dirty="0" smtClean="0">
                <a:ea typeface="Tahoma" panose="020B0604030504040204" pitchFamily="34" charset="0"/>
                <a:cs typeface="Tahoma" panose="020B0604030504040204" pitchFamily="34" charset="0"/>
              </a:rPr>
              <a:t>guideline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and the font used must be taken into consideration too.</a:t>
            </a:r>
            <a:endParaRPr lang="en-US" sz="20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 smtClean="0">
              <a:latin typeface="Chaparral Pro Light" panose="02060403030505090203" pitchFamily="18" charset="0"/>
              <a:cs typeface="Aharoni" panose="02010803020104030203" pitchFamily="2" charset="-79"/>
            </a:endParaRPr>
          </a:p>
          <a:p>
            <a:endParaRPr lang="en-US" sz="2000" dirty="0" smtClean="0">
              <a:latin typeface="Chaparral Pro Light" panose="02060403030505090203" pitchFamily="18" charset="0"/>
              <a:cs typeface="Aharoni" panose="02010803020104030203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Contrast with White or Black Text </a:t>
            </a:r>
            <a:endParaRPr lang="en-US" dirty="0"/>
          </a:p>
        </p:txBody>
      </p:sp>
      <p:pic>
        <p:nvPicPr>
          <p:cNvPr id="6146" name="Picture 2" descr="Neutral text on a variety of color backgrounds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154" y="1600200"/>
            <a:ext cx="492369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chart shows foreground and background colors that pass color contrast checker</a:t>
            </a:r>
          </a:p>
          <a:p>
            <a:r>
              <a:rPr lang="en-US" dirty="0" smtClean="0"/>
              <a:t>You don’t have to guess what has good contrast</a:t>
            </a:r>
          </a:p>
          <a:p>
            <a:pPr lvl="1"/>
            <a:r>
              <a:rPr lang="en-US" dirty="0" smtClean="0"/>
              <a:t>If your unsure, who are you going call? </a:t>
            </a:r>
          </a:p>
          <a:p>
            <a:pPr lvl="1"/>
            <a:r>
              <a:rPr lang="en-US" dirty="0" smtClean="0"/>
              <a:t>No, not me! Ok, fine, call me, but you can use a color checker just like I would.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Color Contrast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WebAIM</a:t>
            </a:r>
            <a:r>
              <a:rPr lang="en-US" dirty="0"/>
              <a:t> </a:t>
            </a:r>
            <a:r>
              <a:rPr lang="en-US" dirty="0" smtClean="0"/>
              <a:t>(Web  Accessibility in Mind) Color Contrast Checker</a:t>
            </a:r>
            <a:endParaRPr lang="en-US" dirty="0"/>
          </a:p>
          <a:p>
            <a:r>
              <a:rPr lang="en-US" dirty="0" smtClean="0"/>
              <a:t> Enter the hexadecimal color code or use the color picker tool for foreground and background</a:t>
            </a:r>
          </a:p>
          <a:p>
            <a:r>
              <a:rPr lang="en-US" dirty="0" smtClean="0"/>
              <a:t>Result shows contrast ratio and if it will Pass WCAG 2.0 standards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599" y="2063262"/>
            <a:ext cx="5885255" cy="35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WCAG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WCAG is Web Content Accessibility Guidelines</a:t>
            </a:r>
          </a:p>
          <a:p>
            <a:r>
              <a:rPr lang="en-US" dirty="0" smtClean="0"/>
              <a:t>The AA Standards are what GCC needs to adhere to when creating content</a:t>
            </a:r>
          </a:p>
          <a:p>
            <a:r>
              <a:rPr lang="en-US" dirty="0"/>
              <a:t>Find more on WCAG 2.0 at: https://www.w3.org/TR/WCAG20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 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8902700" cy="11303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 Microsoft.com bad contrast examples: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11200" y="3952569"/>
            <a:ext cx="10058400" cy="25219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Background blends in with the words = hard to read some letters</a:t>
            </a:r>
          </a:p>
          <a:p>
            <a:r>
              <a:rPr lang="en-US" dirty="0" smtClean="0"/>
              <a:t>Dark text, dark background = hard to read</a:t>
            </a:r>
          </a:p>
          <a:p>
            <a:r>
              <a:rPr lang="en-US" dirty="0" smtClean="0"/>
              <a:t>Light shadowed text, light background = also hard to read</a:t>
            </a:r>
          </a:p>
          <a:p>
            <a:pPr lvl="1"/>
            <a:r>
              <a:rPr lang="en-US" sz="2600" dirty="0" smtClean="0"/>
              <a:t>General guideline is to avoid Text Effects (Shadow, Reflection, Glow, etc.)</a:t>
            </a:r>
          </a:p>
          <a:p>
            <a:pPr lvl="1"/>
            <a:r>
              <a:rPr lang="en-US" sz="2600" dirty="0" smtClean="0"/>
              <a:t>Ok for Titles and Headings when larger font sizes are used, but avoiding is best</a:t>
            </a:r>
          </a:p>
          <a:p>
            <a:pPr lvl="1"/>
            <a:r>
              <a:rPr lang="en-US" sz="2600" dirty="0" smtClean="0"/>
              <a:t>If you really, really want to embellish the font, try outline only and keep that to one word or short phrases, such as Titles and Headings</a:t>
            </a:r>
          </a:p>
        </p:txBody>
      </p:sp>
      <p:pic>
        <p:nvPicPr>
          <p:cNvPr id="7" name="Picture 6" descr="Microsoft.com example of bad contra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30" y="2240865"/>
            <a:ext cx="2372159" cy="146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Microsoft.com example of bad contr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72" y="2240865"/>
            <a:ext cx="2973764" cy="146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Microsoft.com example of bad contras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2240865"/>
            <a:ext cx="2441268" cy="146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2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 Contrast Updated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308123"/>
          </a:xfrm>
        </p:spPr>
        <p:txBody>
          <a:bodyPr>
            <a:noAutofit/>
          </a:bodyPr>
          <a:lstStyle/>
          <a:p>
            <a:r>
              <a:rPr lang="en-US" sz="2800" dirty="0" smtClean="0"/>
              <a:t>Keep the basic rules in mind:</a:t>
            </a:r>
          </a:p>
          <a:p>
            <a:pPr lvl="1"/>
            <a:r>
              <a:rPr lang="en-US" sz="2400" dirty="0" smtClean="0"/>
              <a:t>dark text, use light background</a:t>
            </a:r>
          </a:p>
          <a:p>
            <a:pPr lvl="1"/>
            <a:r>
              <a:rPr lang="en-US" sz="2400" dirty="0" smtClean="0"/>
              <a:t>light text, use dark background</a:t>
            </a:r>
          </a:p>
          <a:p>
            <a:r>
              <a:rPr lang="en-US" dirty="0" smtClean="0"/>
              <a:t>Low contrast: Bad possible fixes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1878" y="4350442"/>
            <a:ext cx="4249881" cy="646331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5E1FFD"/>
                </a:solidFill>
                <a:latin typeface="Bahnschrift" panose="020B0502040204020203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Low Contrast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1878" y="5594202"/>
            <a:ext cx="4432624" cy="646331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ahnschrift" panose="020B0502040204020203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Good Contrast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8789" y="4428097"/>
            <a:ext cx="4727576" cy="646331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5E1FFD"/>
                </a:solidFill>
                <a:latin typeface="Bahnschrift" panose="020B0502040204020203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Good Contrast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1878" y="3897030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Poor Contrast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1878" y="5194092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Same Background Color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0" y="4027987"/>
            <a:ext cx="2075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Same Text Color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38789" y="5569963"/>
            <a:ext cx="4727576" cy="646331"/>
          </a:xfrm>
          <a:prstGeom prst="rect">
            <a:avLst/>
          </a:prstGeom>
          <a:solidFill>
            <a:srgbClr val="FEFECA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5E1FFD"/>
                </a:solidFill>
                <a:latin typeface="Bahnschrift" panose="020B0502040204020203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Good Contrast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0" y="5169853"/>
            <a:ext cx="311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Same Text Color (Bolded)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 Contrast Updated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939413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to do for the middle (kind of dark or kind of light) colors? </a:t>
            </a:r>
            <a:r>
              <a:rPr lang="en-US" sz="2800" dirty="0"/>
              <a:t>Y</a:t>
            </a:r>
            <a:r>
              <a:rPr lang="en-US" sz="2800" dirty="0" smtClean="0"/>
              <a:t>ou can still create high contrast.</a:t>
            </a:r>
          </a:p>
          <a:p>
            <a:pPr lvl="1"/>
            <a:r>
              <a:rPr lang="en-US" sz="2400" dirty="0" smtClean="0"/>
              <a:t> For example, this </a:t>
            </a:r>
            <a:r>
              <a:rPr lang="en-US" sz="2400" dirty="0"/>
              <a:t>o</a:t>
            </a:r>
            <a:r>
              <a:rPr lang="en-US" sz="2400" dirty="0" smtClean="0"/>
              <a:t>range isn’t very dark or very light.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0574" y="3688161"/>
            <a:ext cx="1833713" cy="707886"/>
          </a:xfrm>
          <a:prstGeom prst="rect">
            <a:avLst/>
          </a:prstGeom>
          <a:solidFill>
            <a:srgbClr val="FF5D5D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noFill/>
                </a:ln>
                <a:solidFill>
                  <a:srgbClr val="FFFFCC"/>
                </a:solidFill>
                <a:latin typeface="Century Schoolbook" panose="02040604050505020304" pitchFamily="18" charset="0"/>
              </a:rPr>
              <a:t>??????</a:t>
            </a:r>
            <a:endParaRPr lang="en-US" sz="4000" b="1" dirty="0">
              <a:ln w="19050">
                <a:noFill/>
              </a:ln>
              <a:solidFill>
                <a:srgbClr val="FFFFCC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4779" y="3726262"/>
            <a:ext cx="183371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FFFFCC"/>
                </a:solidFill>
                <a:latin typeface="Century Schoolbook" panose="02040604050505020304" pitchFamily="18" charset="0"/>
              </a:rPr>
              <a:t>GOOD</a:t>
            </a:r>
            <a:endParaRPr lang="en-US" sz="3600" b="1" dirty="0">
              <a:ln w="19050">
                <a:noFill/>
              </a:ln>
              <a:solidFill>
                <a:srgbClr val="FFFFCC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0574" y="4641396"/>
            <a:ext cx="1833714" cy="70788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noFill/>
                </a:ln>
                <a:solidFill>
                  <a:schemeClr val="bg1">
                    <a:lumMod val="65000"/>
                  </a:schemeClr>
                </a:solidFill>
                <a:latin typeface="Century Schoolbook" panose="02040604050505020304" pitchFamily="18" charset="0"/>
              </a:rPr>
              <a:t>??????</a:t>
            </a:r>
            <a:endParaRPr lang="en-US" sz="4000" b="1" dirty="0">
              <a:ln w="19050">
                <a:noFill/>
              </a:ln>
              <a:solidFill>
                <a:schemeClr val="bg1">
                  <a:lumMod val="6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2026" y="4641397"/>
            <a:ext cx="1833714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GOOD</a:t>
            </a:r>
            <a:endParaRPr lang="en-US" sz="4000" b="1" dirty="0">
              <a:ln w="19050">
                <a:noFill/>
              </a:ln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2026" y="3688161"/>
            <a:ext cx="1833714" cy="707886"/>
          </a:xfrm>
          <a:prstGeom prst="rect">
            <a:avLst/>
          </a:prstGeom>
          <a:solidFill>
            <a:srgbClr val="FF5D5D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rgbClr val="000000"/>
                  </a:solidFill>
                </a:ln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GOOD</a:t>
            </a:r>
            <a:endParaRPr lang="en-US" sz="4000" b="1" dirty="0">
              <a:ln w="19050">
                <a:solidFill>
                  <a:srgbClr val="000000"/>
                </a:solidFill>
              </a:ln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4779" y="4615996"/>
            <a:ext cx="1833714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GOOD</a:t>
            </a:r>
            <a:endParaRPr lang="en-US" sz="4000" b="1" dirty="0">
              <a:ln w="1905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6625" y="3310062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Poor Contrast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2662" y="3285899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Same Background Color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2170" y="3323998"/>
            <a:ext cx="2075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Same Text Color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635524"/>
            <a:ext cx="11321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Outline Text is not always the best choice for accessibility – Use only with larger fonts (such as one word or short phrase Titles or Headings)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Ugly Contrast Updated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Remember the very low (ugly) contrast from before: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Possible fixes are: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647" y="2785067"/>
            <a:ext cx="4099135" cy="769441"/>
          </a:xfrm>
          <a:prstGeom prst="rect">
            <a:avLst/>
          </a:prstGeom>
          <a:solidFill>
            <a:srgbClr val="E0FD77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7CFE58"/>
                </a:solidFill>
                <a:latin typeface="Centaur" panose="02030504050205020304" pitchFamily="18" charset="0"/>
                <a:cs typeface="Consolas" panose="020B0609020204030204" pitchFamily="49" charset="0"/>
              </a:rPr>
              <a:t>Very Low Contrast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8949" y="2400346"/>
            <a:ext cx="5139292" cy="707886"/>
          </a:xfrm>
          <a:prstGeom prst="rect">
            <a:avLst/>
          </a:prstGeom>
          <a:solidFill>
            <a:srgbClr val="E0FD77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3399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Same Background Color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8948" y="3386532"/>
            <a:ext cx="4281750" cy="769441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7CFE58"/>
                </a:solidFill>
                <a:latin typeface="Calisto MT" panose="02040603050505030304" pitchFamily="18" charset="0"/>
                <a:cs typeface="Consolas" panose="020B0609020204030204" pitchFamily="49" charset="0"/>
              </a:rPr>
              <a:t>Same Font Color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8947" y="5543060"/>
            <a:ext cx="4834978" cy="769441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FF00"/>
                </a:solidFill>
                <a:latin typeface="Gadugi" panose="020B0502040204020203" pitchFamily="34" charset="0"/>
                <a:cs typeface="Consolas" panose="020B0609020204030204" pitchFamily="49" charset="0"/>
              </a:rPr>
              <a:t>Another Option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8948" y="4398430"/>
            <a:ext cx="4754828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CC66"/>
                </a:solidFill>
                <a:latin typeface="Centaur" panose="02030504050205020304" pitchFamily="18" charset="0"/>
                <a:cs typeface="Consolas" panose="020B0609020204030204" pitchFamily="49" charset="0"/>
              </a:rPr>
              <a:t>Another Option</a:t>
            </a:r>
          </a:p>
        </p:txBody>
      </p:sp>
    </p:spTree>
    <p:extLst>
      <p:ext uri="{BB962C8B-B14F-4D97-AF65-F5344CB8AC3E}">
        <p14:creationId xmlns:p14="http://schemas.microsoft.com/office/powerpoint/2010/main" val="11872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Ugly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3090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Busy and distracting background and words close to one of the background colors = </a:t>
            </a:r>
            <a:r>
              <a:rPr lang="en-US" sz="2400" dirty="0" smtClean="0"/>
              <a:t>very low </a:t>
            </a:r>
            <a:r>
              <a:rPr lang="en-US" sz="2400" dirty="0"/>
              <a:t>contrast and difficult </a:t>
            </a:r>
            <a:r>
              <a:rPr lang="en-US" sz="2400" dirty="0" smtClean="0"/>
              <a:t>or impossible to read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5065439" y="3262500"/>
            <a:ext cx="5386388" cy="773113"/>
          </a:xfrm>
        </p:spPr>
        <p:txBody>
          <a:bodyPr>
            <a:normAutofit/>
          </a:bodyPr>
          <a:lstStyle/>
          <a:p>
            <a:r>
              <a:rPr lang="en-US" dirty="0"/>
              <a:t>Very low </a:t>
            </a:r>
            <a:r>
              <a:rPr lang="en-US" dirty="0" smtClean="0"/>
              <a:t>contrast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09600" y="4871422"/>
            <a:ext cx="9301163" cy="773112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Extremely low contrast at the end of the sentence</a:t>
            </a:r>
            <a:endParaRPr lang="en-US" sz="3200" dirty="0"/>
          </a:p>
        </p:txBody>
      </p:sp>
      <p:pic>
        <p:nvPicPr>
          <p:cNvPr id="14" name="Content Placeholder 13" descr="Low contrast example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93178" y="5519738"/>
            <a:ext cx="9455150" cy="1192212"/>
          </a:xfrm>
          <a:prstGeom prst="rect">
            <a:avLst/>
          </a:prstGeom>
        </p:spPr>
      </p:pic>
      <p:grpSp>
        <p:nvGrpSpPr>
          <p:cNvPr id="10" name="Group 9" descr="Very low contrast example"/>
          <p:cNvGrpSpPr/>
          <p:nvPr/>
        </p:nvGrpSpPr>
        <p:grpSpPr>
          <a:xfrm>
            <a:off x="889815" y="2651680"/>
            <a:ext cx="4014439" cy="2083226"/>
            <a:chOff x="6146065" y="4597313"/>
            <a:chExt cx="4014439" cy="2083226"/>
          </a:xfrm>
        </p:grpSpPr>
        <p:pic>
          <p:nvPicPr>
            <p:cNvPr id="11" name="Picture 6" descr="Psychedelic background as an example of a busy background which should be avoided for use in material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065" y="4597313"/>
              <a:ext cx="4014439" cy="208322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 descr="Example of busy background making text difficult to read"/>
            <p:cNvSpPr txBox="1"/>
            <p:nvPr/>
          </p:nvSpPr>
          <p:spPr>
            <a:xfrm>
              <a:off x="6587465" y="4762210"/>
              <a:ext cx="313163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2060"/>
                  </a:solidFill>
                </a:rPr>
                <a:t>Can you read me?</a:t>
              </a:r>
              <a:endParaRPr lang="en-US" sz="4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22261" y="5666828"/>
            <a:ext cx="5184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CAN YOU READ ME?</a:t>
            </a:r>
            <a:endParaRPr lang="en-US" sz="4800" dirty="0">
              <a:solidFill>
                <a:schemeClr val="bg1">
                  <a:lumMod val="8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Busy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409700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Psychedelic backgrounds can be appropriate and these are examples of how to use them accessibly.</a:t>
            </a:r>
            <a:endParaRPr lang="en-US" dirty="0"/>
          </a:p>
        </p:txBody>
      </p:sp>
      <p:pic>
        <p:nvPicPr>
          <p:cNvPr id="8" name="Picture 6" descr="Psychedelic background as an example to avoid if used as background, but as a border it can be us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85" y="2725129"/>
            <a:ext cx="4014439" cy="208322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 descr="Example of busy background making text difficult to read"/>
          <p:cNvSpPr txBox="1"/>
          <p:nvPr/>
        </p:nvSpPr>
        <p:spPr>
          <a:xfrm>
            <a:off x="1622833" y="3047010"/>
            <a:ext cx="3566160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4302E4"/>
                </a:solidFill>
              </a:rPr>
              <a:t>Can you read me now?</a:t>
            </a:r>
            <a:endParaRPr lang="en-US" sz="4000" b="1" dirty="0">
              <a:solidFill>
                <a:srgbClr val="4302E4"/>
              </a:solidFill>
            </a:endParaRPr>
          </a:p>
        </p:txBody>
      </p:sp>
      <p:pic>
        <p:nvPicPr>
          <p:cNvPr id="11" name="Picture 6" descr="Psychedelic background as an example to avoid if used as background, but as a border it can be su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62" y="4234381"/>
            <a:ext cx="4014439" cy="208322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 descr="Example of busy background making text difficult to read"/>
          <p:cNvSpPr txBox="1"/>
          <p:nvPr/>
        </p:nvSpPr>
        <p:spPr>
          <a:xfrm>
            <a:off x="6583206" y="4556263"/>
            <a:ext cx="3566160" cy="146304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800" b="1" dirty="0" smtClean="0">
                <a:solidFill>
                  <a:srgbClr val="FFFFCC"/>
                </a:solidFill>
                <a:latin typeface="Lucida Bright" panose="02040602050505020304" pitchFamily="18" charset="0"/>
                <a:cs typeface="Kartika" panose="02020503030404060203" pitchFamily="18" charset="0"/>
              </a:rPr>
              <a:t>Can you read me now?</a:t>
            </a:r>
            <a:endParaRPr lang="en-US" sz="3800" b="1" dirty="0">
              <a:solidFill>
                <a:srgbClr val="FFFFCC"/>
              </a:solidFill>
              <a:latin typeface="Lucida Bright" panose="02040602050505020304" pitchFamily="18" charset="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Can Be Accessible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color to documents is possible as long as you keep accessibility in mind. </a:t>
            </a:r>
            <a:endParaRPr lang="en-US" dirty="0"/>
          </a:p>
          <a:p>
            <a:r>
              <a:rPr lang="en-US" dirty="0" smtClean="0"/>
              <a:t>Accessibility doesn’t have to mean eliminate the color and make it “Boring”</a:t>
            </a:r>
          </a:p>
          <a:p>
            <a:r>
              <a:rPr lang="en-US" dirty="0" smtClean="0"/>
              <a:t>This slide, for example, with the dark blue background with white text and Online Learning Yellow Heading text is accessible. </a:t>
            </a:r>
          </a:p>
        </p:txBody>
      </p:sp>
    </p:spTree>
    <p:extLst>
      <p:ext uri="{BB962C8B-B14F-4D97-AF65-F5344CB8AC3E}">
        <p14:creationId xmlns:p14="http://schemas.microsoft.com/office/powerpoint/2010/main" val="13117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Busy Background 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199"/>
            <a:ext cx="10972800" cy="1413891"/>
          </a:xfrm>
        </p:spPr>
        <p:txBody>
          <a:bodyPr>
            <a:normAutofit/>
          </a:bodyPr>
          <a:lstStyle/>
          <a:p>
            <a:r>
              <a:rPr lang="en-US" dirty="0" smtClean="0"/>
              <a:t>Previously the end of the sentence disappeared</a:t>
            </a:r>
          </a:p>
          <a:p>
            <a:r>
              <a:rPr lang="en-US" dirty="0" smtClean="0"/>
              <a:t>Much better contrast, but still low contrast at the end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66915" y="4550606"/>
            <a:ext cx="11090787" cy="105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Even better contrast with Arial 48 </a:t>
            </a:r>
            <a:r>
              <a:rPr lang="en-US" dirty="0" err="1" smtClean="0"/>
              <a:t>pt</a:t>
            </a:r>
            <a:r>
              <a:rPr lang="en-US" dirty="0" smtClean="0"/>
              <a:t> font in white and black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46" y="5174380"/>
            <a:ext cx="9734550" cy="1228725"/>
          </a:xfrm>
          <a:prstGeom prst="rect">
            <a:avLst/>
          </a:prstGeom>
        </p:spPr>
      </p:pic>
      <p:pic>
        <p:nvPicPr>
          <p:cNvPr id="16" name="Content Placeholder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46" y="2790827"/>
            <a:ext cx="9455201" cy="11934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82392" y="2938574"/>
            <a:ext cx="5184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CAN YOU READ ME?</a:t>
            </a:r>
            <a:endParaRPr lang="en-US" sz="4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8276" y="5334610"/>
            <a:ext cx="6396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 w="28575">
                  <a:noFill/>
                </a:ln>
                <a:solidFill>
                  <a:schemeClr val="bg1"/>
                </a:solidFill>
              </a:rPr>
              <a:t>CAN YOU </a:t>
            </a:r>
            <a:r>
              <a:rPr lang="en-US" sz="4800" dirty="0" smtClean="0">
                <a:ln w="28575">
                  <a:noFill/>
                </a:ln>
                <a:solidFill>
                  <a:srgbClr val="000000"/>
                </a:solidFill>
              </a:rPr>
              <a:t>READ ME?</a:t>
            </a:r>
            <a:endParaRPr lang="en-US" sz="4800" dirty="0">
              <a:ln w="28575"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with Text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8902700" cy="1130300"/>
          </a:xfrm>
        </p:spPr>
        <p:txBody>
          <a:bodyPr>
            <a:normAutofit/>
          </a:bodyPr>
          <a:lstStyle/>
          <a:p>
            <a:r>
              <a:rPr lang="en-US" dirty="0" smtClean="0"/>
              <a:t>Another ugly contrast examples: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11200" y="3314700"/>
            <a:ext cx="10058400" cy="660400"/>
          </a:xfrm>
        </p:spPr>
        <p:txBody>
          <a:bodyPr>
            <a:normAutofit/>
          </a:bodyPr>
          <a:lstStyle/>
          <a:p>
            <a:r>
              <a:rPr lang="en-US" dirty="0" smtClean="0"/>
              <a:t>Possible fixes from lots of choices</a:t>
            </a:r>
          </a:p>
        </p:txBody>
      </p:sp>
      <p:pic>
        <p:nvPicPr>
          <p:cNvPr id="11" name="Picture 4" descr="Disney background with for Ugly Contrast exa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94" y="1787835"/>
            <a:ext cx="2659473" cy="14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41392" y="1821235"/>
            <a:ext cx="218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Ugly Contrast!</a:t>
            </a: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16" descr="Disney background with correction to Ugly Contrast examp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460" y="4006012"/>
            <a:ext cx="4527200" cy="25422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02166" y="4008923"/>
            <a:ext cx="224262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Can you name this movie?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19" name="Picture 18" descr="Disney background with correction to Ugly Contrast examp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789" y="4006012"/>
            <a:ext cx="4527198" cy="254227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0" name="TextBox 19"/>
          <p:cNvSpPr txBox="1"/>
          <p:nvPr/>
        </p:nvSpPr>
        <p:spPr>
          <a:xfrm>
            <a:off x="6675494" y="4038419"/>
            <a:ext cx="3426743" cy="40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Can you name this movie?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Respectful of White Space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0336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 smtClean="0"/>
              <a:t>Give white space all the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5400" dirty="0" smtClean="0"/>
              <a:t>R E S P E C T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 smtClean="0"/>
              <a:t>it deserves! </a:t>
            </a:r>
          </a:p>
        </p:txBody>
      </p:sp>
    </p:spTree>
    <p:extLst>
      <p:ext uri="{BB962C8B-B14F-4D97-AF65-F5344CB8AC3E}">
        <p14:creationId xmlns:p14="http://schemas.microsoft.com/office/powerpoint/2010/main" val="5309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Busy pattern background example of what not to 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3704"/>
            <a:ext cx="12191999" cy="39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17556"/>
            <a:ext cx="12191998" cy="3295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Just because I can expand this text box to the very edges doesn’t mean it is such a great idea to do and remove the white space we know should be there.</a:t>
            </a:r>
          </a:p>
          <a:p>
            <a:pPr marL="0" indent="0">
              <a:buNone/>
            </a:pPr>
            <a:r>
              <a:rPr lang="en-US" sz="4000" dirty="0" smtClean="0"/>
              <a:t> </a:t>
            </a:r>
          </a:p>
          <a:p>
            <a:pPr marL="0" indent="0">
              <a:buNone/>
            </a:pPr>
            <a:r>
              <a:rPr lang="en-US" sz="4200" b="1" dirty="0" smtClean="0">
                <a:solidFill>
                  <a:srgbClr val="000000"/>
                </a:solidFill>
              </a:rPr>
              <a:t>Just because I can use a busy background image expanding behind all of the text, doesn’t mean it is such a great idea. </a:t>
            </a:r>
            <a:endParaRPr lang="en-US" sz="42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808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Disrespecting the White Space: Things You Can Do But Turns Out to Be What Not To Do!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Respecting the White Space with borders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61128"/>
            <a:ext cx="10972800" cy="3639671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/>
              <a:t>color accessibly by keeping layouts and margins </a:t>
            </a:r>
            <a:r>
              <a:rPr lang="en-US" dirty="0" smtClean="0"/>
              <a:t>respectful </a:t>
            </a:r>
            <a:r>
              <a:rPr lang="en-US" dirty="0"/>
              <a:t>of white space.</a:t>
            </a:r>
          </a:p>
          <a:p>
            <a:r>
              <a:rPr lang="en-US" dirty="0"/>
              <a:t>Use busy patterns as a border, not a background</a:t>
            </a:r>
          </a:p>
          <a:p>
            <a:pPr lvl="1"/>
            <a:r>
              <a:rPr lang="en-US" dirty="0"/>
              <a:t>This adds lots of color, but words are still </a:t>
            </a:r>
            <a:r>
              <a:rPr lang="en-US" dirty="0" smtClean="0"/>
              <a:t>readable</a:t>
            </a:r>
          </a:p>
          <a:p>
            <a:pPr lvl="1"/>
            <a:r>
              <a:rPr lang="en-US" dirty="0" smtClean="0"/>
              <a:t>Do the same to a Word document, but anchored correctly</a:t>
            </a:r>
            <a:endParaRPr lang="en-US" dirty="0"/>
          </a:p>
          <a:p>
            <a:pPr marL="457200" indent="-457200"/>
            <a:endParaRPr lang="en-US" dirty="0"/>
          </a:p>
        </p:txBody>
      </p:sp>
      <p:pic>
        <p:nvPicPr>
          <p:cNvPr id="3074" name="Picture 2" descr="border used instead of backbround so text can be seen clear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1685365"/>
            <a:ext cx="12064181" cy="51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order used instead of backbround so text can be seen clear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" y="5880845"/>
            <a:ext cx="12064181" cy="51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Using Texture, Keep it Subtle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If a background is desired or necessary, keep it a subtle pattern or texture </a:t>
            </a:r>
          </a:p>
          <a:p>
            <a:pPr lvl="1"/>
            <a:r>
              <a:rPr lang="en-US" sz="3200" dirty="0" smtClean="0"/>
              <a:t>Remember the bad background example: 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1340224"/>
          </a:xfrm>
          <a:pattFill prst="dotDmnd">
            <a:fgClr>
              <a:schemeClr val="accent3">
                <a:lumMod val="20000"/>
                <a:lumOff val="80000"/>
              </a:schemeClr>
            </a:fgClr>
            <a:bgClr>
              <a:srgbClr val="FEFECA"/>
            </a:bgClr>
          </a:patt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Black text and a subtle pattern background.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7600" y="5223966"/>
            <a:ext cx="4052047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99"/>
                </a:solidFill>
              </a:rPr>
              <a:t>Another Example with Texture Fill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7600" y="3266486"/>
            <a:ext cx="5158154" cy="144655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20000"/>
                  <a:lumOff val="80000"/>
                </a:schemeClr>
              </a:gs>
              <a:gs pos="53000">
                <a:schemeClr val="accent3">
                  <a:lumMod val="0"/>
                  <a:lumOff val="100000"/>
                  <a:alpha val="92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Lucida Bright" panose="02040602050505020304" pitchFamily="18" charset="0"/>
              </a:rPr>
              <a:t>Another Example with Gradient Fill</a:t>
            </a:r>
          </a:p>
        </p:txBody>
      </p:sp>
      <p:pic>
        <p:nvPicPr>
          <p:cNvPr id="10" name="Picture 9" descr="Button with Bad Background Pattern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97" y="5106341"/>
            <a:ext cx="2405265" cy="1406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7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Use Color as the Only Designator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color as the only designator omits those with blindness, visual impairments, or using a screen reader or other assistive technology from understanding the content. </a:t>
            </a:r>
          </a:p>
          <a:p>
            <a:r>
              <a:rPr lang="en-US" dirty="0" smtClean="0"/>
              <a:t>Best Practices:</a:t>
            </a:r>
          </a:p>
          <a:p>
            <a:pPr lvl="1"/>
            <a:r>
              <a:rPr lang="en-US" dirty="0" smtClean="0"/>
              <a:t>Have at least 2 pieces of information to work with</a:t>
            </a:r>
          </a:p>
          <a:p>
            <a:pPr lvl="2"/>
            <a:r>
              <a:rPr lang="en-US" dirty="0" smtClean="0"/>
              <a:t>Add actual labels in the diagrams, graphs, charts, etc.</a:t>
            </a:r>
          </a:p>
          <a:p>
            <a:pPr lvl="2"/>
            <a:r>
              <a:rPr lang="en-US" dirty="0" smtClean="0"/>
              <a:t>Combine color with texture or a pattern</a:t>
            </a:r>
          </a:p>
          <a:p>
            <a:pPr lvl="1"/>
            <a:r>
              <a:rPr lang="en-US" dirty="0" smtClean="0"/>
              <a:t>Try printing in black and white (or grayscale)</a:t>
            </a:r>
          </a:p>
          <a:p>
            <a:pPr lvl="2"/>
            <a:r>
              <a:rPr lang="en-US" dirty="0" smtClean="0"/>
              <a:t>Does it still convey the same meaning?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12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as the Only Designator Forms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Stating “Highlighted fields are required”, is helpful for those who cannot see the highlight, such as someone who is blind and using a screen reader?</a:t>
            </a:r>
          </a:p>
          <a:p>
            <a:r>
              <a:rPr lang="en-US" dirty="0" smtClean="0"/>
              <a:t>How to fix:</a:t>
            </a:r>
          </a:p>
          <a:p>
            <a:pPr lvl="1"/>
            <a:r>
              <a:rPr lang="en-US" dirty="0" smtClean="0"/>
              <a:t>Add another designator along with yellow highlighted text</a:t>
            </a:r>
          </a:p>
          <a:p>
            <a:pPr lvl="1"/>
            <a:r>
              <a:rPr lang="en-US" dirty="0" smtClean="0"/>
              <a:t>* is used with legend stating “* required fields” or “required fields are indicated with *”</a:t>
            </a:r>
          </a:p>
          <a:p>
            <a:pPr lvl="1"/>
            <a:r>
              <a:rPr lang="en-US" dirty="0" smtClean="0"/>
              <a:t>Adding ‘(required)’ works too: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19226"/>
              </p:ext>
            </p:extLst>
          </p:nvPr>
        </p:nvGraphicFramePr>
        <p:xfrm>
          <a:off x="2680929" y="5866849"/>
          <a:ext cx="8128000" cy="3708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80658"/>
                <a:gridCol w="47473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99"/>
                          </a:solidFill>
                        </a:rPr>
                        <a:t>Last Name (required): </a:t>
                      </a:r>
                      <a:endParaRPr lang="en-US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3399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and Contrast Chart Bad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chart uses only color to distinguish the lines from one another</a:t>
            </a:r>
            <a:endParaRPr lang="en-US" dirty="0"/>
          </a:p>
        </p:txBody>
      </p:sp>
      <p:pic>
        <p:nvPicPr>
          <p:cNvPr id="6" name="Content Placeholder 3" descr="Chart bad examp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2" y="2784822"/>
            <a:ext cx="9106499" cy="38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and Contrast Chart Good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and shapes add to the lines differentiates one from another</a:t>
            </a:r>
            <a:endParaRPr lang="en-US" dirty="0"/>
          </a:p>
        </p:txBody>
      </p:sp>
      <p:pic>
        <p:nvPicPr>
          <p:cNvPr id="3" name="Picture 2" descr="Chart Good Example with color and shapes on each l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09" y="2273677"/>
            <a:ext cx="7942729" cy="42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Documents Accessible: Accessibility “Top 10” </a:t>
            </a:r>
            <a:r>
              <a:rPr lang="en-US" dirty="0" smtClean="0"/>
              <a:t>Course Material List </a:t>
            </a:r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Link to Accessibility Statement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Keep Content Simple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Use Headings (Styles)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Use Color and Contrast Thoughtfully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Review Accessibility Checker Suggestions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b="1" dirty="0"/>
              <a:t>Audio &amp; Video Need Transcripts or Captioning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b="1" dirty="0"/>
              <a:t>Hyperlinks Need to Make Sense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b="1" dirty="0"/>
              <a:t>Provide Alternate Text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b="1" dirty="0"/>
              <a:t>The More Ways the Better!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b="1" dirty="0"/>
              <a:t> Consistency, Consistency, Consistency</a:t>
            </a:r>
            <a:r>
              <a:rPr lang="en-US" b="1" dirty="0" smtClean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74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Charts 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Accessible Chart using color and text along with a legend</a:t>
            </a:r>
            <a:endParaRPr lang="en-US" dirty="0"/>
          </a:p>
        </p:txBody>
      </p:sp>
      <p:pic>
        <p:nvPicPr>
          <p:cNvPr id="4" name="Content Placeholder 6" descr="Education Level in the US Chart example with words written into the pie slices and legend has data information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10" y="2449513"/>
            <a:ext cx="4545167" cy="3951287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93368" y="1676400"/>
            <a:ext cx="5670386" cy="773112"/>
          </a:xfrm>
        </p:spPr>
        <p:txBody>
          <a:bodyPr>
            <a:noAutofit/>
          </a:bodyPr>
          <a:lstStyle/>
          <a:p>
            <a:r>
              <a:rPr lang="en-US" dirty="0" smtClean="0"/>
              <a:t>Chart is fixed using color and pattern so color isn’t the only designator</a:t>
            </a:r>
            <a:endParaRPr lang="en-US" dirty="0"/>
          </a:p>
        </p:txBody>
      </p:sp>
      <p:pic>
        <p:nvPicPr>
          <p:cNvPr id="7" name="Content Placeholder 6" descr="Top chart using color as the only designator&#10;Bottom chart fixed with patterns too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87" y="2472959"/>
            <a:ext cx="2975864" cy="39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Black and 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Fact: Black and white is high contrast</a:t>
            </a:r>
          </a:p>
          <a:p>
            <a:pPr marL="0" indent="0">
              <a:buNone/>
            </a:pPr>
            <a:r>
              <a:rPr lang="en-US" dirty="0" smtClean="0"/>
              <a:t>Not sure about your color combinations, turn it to black and white (gray scale).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Charts: Not Accessible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Color is used as the only designator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gray scale the chart is meaningless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8523" y="2461034"/>
            <a:ext cx="3853046" cy="3402397"/>
          </a:xfrm>
          <a:prstGeom prst="rect">
            <a:avLst/>
          </a:prstGeom>
        </p:spPr>
      </p:pic>
      <p:pic>
        <p:nvPicPr>
          <p:cNvPr id="1026" name="Picture 2" descr="chart in grayscale, the gray bar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08" y="2456936"/>
            <a:ext cx="3857686" cy="34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Charts: Accessible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4025" y="1539875"/>
            <a:ext cx="109728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same chart made accessible. </a:t>
            </a:r>
          </a:p>
          <a:p>
            <a:r>
              <a:rPr lang="en-US" sz="2800" dirty="0" smtClean="0"/>
              <a:t>Color is used, but not only way to determine what the chart is about</a:t>
            </a:r>
          </a:p>
          <a:p>
            <a:r>
              <a:rPr lang="en-US" sz="2800" dirty="0" smtClean="0"/>
              <a:t>Columns are labeled at the bottom.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518028" y="2555631"/>
            <a:ext cx="4712677" cy="3774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ar chart with accessible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82" y="2571789"/>
            <a:ext cx="4085054" cy="36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Accessible Signage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Classic-style OSHA </a:t>
            </a:r>
            <a:r>
              <a:rPr lang="en-US" dirty="0" smtClean="0"/>
              <a:t>signage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9759" y="2605881"/>
            <a:ext cx="3105150" cy="7239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93368" y="1676399"/>
            <a:ext cx="5389033" cy="1653381"/>
          </a:xfrm>
        </p:spPr>
        <p:txBody>
          <a:bodyPr>
            <a:normAutofit/>
          </a:bodyPr>
          <a:lstStyle/>
          <a:p>
            <a:r>
              <a:rPr lang="en-US" dirty="0" smtClean="0"/>
              <a:t>Color is meaningful but words and caution symbol also used so the sign in black and white is also meaningful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6000" y="3414834"/>
            <a:ext cx="5389562" cy="1078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59" y="3545499"/>
            <a:ext cx="3086100" cy="70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59" y="4487009"/>
            <a:ext cx="3086100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759" y="5363674"/>
            <a:ext cx="30956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Accessible Signage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Health and Safety pictures</a:t>
            </a:r>
          </a:p>
          <a:p>
            <a:r>
              <a:rPr lang="en-US" dirty="0" smtClean="0"/>
              <a:t>Color is used, but not as the only designator</a:t>
            </a:r>
          </a:p>
          <a:p>
            <a:r>
              <a:rPr lang="en-US" dirty="0" smtClean="0"/>
              <a:t>All of these signs have good contrast</a:t>
            </a:r>
          </a:p>
          <a:p>
            <a:r>
              <a:rPr lang="en-US" dirty="0" smtClean="0"/>
              <a:t>Stop sign in black and white also has shape and words when color isn’t available.</a:t>
            </a:r>
            <a:endParaRPr lang="en-US" dirty="0"/>
          </a:p>
        </p:txBody>
      </p:sp>
      <p:pic>
        <p:nvPicPr>
          <p:cNvPr id="11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765611"/>
            <a:ext cx="5384800" cy="4469778"/>
          </a:xfrm>
          <a:prstGeom prst="rect">
            <a:avLst/>
          </a:prstGeom>
        </p:spPr>
      </p:pic>
      <p:pic>
        <p:nvPicPr>
          <p:cNvPr id="3074" name="Picture 2" descr="https://tse1.mm.bing.net/th?id=OIP.2EfFGu0_Q1RP6UFdwme1ogHaHa&amp;pid=15.1&amp;P=0&amp;w=300&amp;h=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6" y="5453118"/>
            <a:ext cx="1157409" cy="115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se2.mm.bing.net/th?id=OIP.vHC_5ETf5rqjnGpBAd8logHaHa&amp;pid=15.1&amp;P=0&amp;w=300&amp;h=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47" y="5453118"/>
            <a:ext cx="1227748" cy="12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Blindness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is an example of what the color looks like for the common types of color blindness</a:t>
            </a:r>
          </a:p>
          <a:p>
            <a:r>
              <a:rPr lang="en-US" dirty="0" smtClean="0"/>
              <a:t>Using color as the only designator may not convey what you intend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34" y="1600200"/>
            <a:ext cx="506313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Accessible Subway Map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subway map example to the right shows what one type of color blindness would see</a:t>
            </a:r>
          </a:p>
          <a:p>
            <a:r>
              <a:rPr lang="en-US" dirty="0" smtClean="0"/>
              <a:t>“Take the Red line” would be meaningless</a:t>
            </a:r>
          </a:p>
          <a:p>
            <a:endParaRPr lang="en-US" dirty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64" y="1775012"/>
            <a:ext cx="6236344" cy="4203758"/>
          </a:xfrm>
        </p:spPr>
      </p:pic>
    </p:spTree>
    <p:extLst>
      <p:ext uri="{BB962C8B-B14F-4D97-AF65-F5344CB8AC3E}">
        <p14:creationId xmlns:p14="http://schemas.microsoft.com/office/powerpoint/2010/main" val="42679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Subway Map Accessible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color can remain, but cannot be the only designator</a:t>
            </a:r>
          </a:p>
          <a:p>
            <a:r>
              <a:rPr lang="en-US" dirty="0" smtClean="0"/>
              <a:t>The previous map printed in black and white would not be readable at all</a:t>
            </a:r>
          </a:p>
          <a:p>
            <a:r>
              <a:rPr lang="en-US" dirty="0" smtClean="0"/>
              <a:t>The subway map has been updated with patterns for each line</a:t>
            </a:r>
          </a:p>
          <a:p>
            <a:r>
              <a:rPr lang="en-US" dirty="0" smtClean="0"/>
              <a:t>2 copies aren’t needed, just one copy with color and patterns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1" y="1775013"/>
            <a:ext cx="6017062" cy="4289942"/>
          </a:xfrm>
        </p:spPr>
      </p:pic>
    </p:spTree>
    <p:extLst>
      <p:ext uri="{BB962C8B-B14F-4D97-AF65-F5344CB8AC3E}">
        <p14:creationId xmlns:p14="http://schemas.microsoft.com/office/powerpoint/2010/main" val="1086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Summary: Reading Glasses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00050" lvl="1" indent="0" algn="ctr">
              <a:buNone/>
            </a:pPr>
            <a:r>
              <a:rPr lang="en-US" sz="3600" b="1" dirty="0"/>
              <a:t>Making it accessible for those with disabilities makes it accessible for all!</a:t>
            </a:r>
          </a:p>
          <a:p>
            <a:r>
              <a:rPr lang="en-US" dirty="0" smtClean="0"/>
              <a:t>Include all people means include ME too because I wear reading glasses. To help me and everyone with disabilities:</a:t>
            </a:r>
          </a:p>
          <a:p>
            <a:pPr lvl="1"/>
            <a:r>
              <a:rPr lang="en-US" dirty="0" smtClean="0"/>
              <a:t>Use color in high contrast </a:t>
            </a:r>
          </a:p>
          <a:p>
            <a:pPr lvl="1"/>
            <a:r>
              <a:rPr lang="en-US" dirty="0" smtClean="0"/>
              <a:t>Respect white space needed to help those with visual impairments</a:t>
            </a:r>
          </a:p>
          <a:p>
            <a:pPr lvl="1"/>
            <a:r>
              <a:rPr lang="en-US" dirty="0" smtClean="0"/>
              <a:t>Do not use color as the only designator</a:t>
            </a:r>
          </a:p>
          <a:p>
            <a:pPr lvl="1"/>
            <a:r>
              <a:rPr lang="en-US" dirty="0" smtClean="0"/>
              <a:t>Check what the color looks like in gray scale or printed in black and 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Documents Accessible: Color and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Link to Accessibility Statement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Keep Content Simple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Use Headings (Styles)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400" b="1" dirty="0"/>
              <a:t>Use Color and Contrast Thoughtfully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Review Accessibility Checker Suggestions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400" b="1" dirty="0">
                <a:solidFill>
                  <a:schemeClr val="bg2"/>
                </a:solidFill>
              </a:rPr>
              <a:t>Audio &amp; Video Need Transcripts or Captioning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400" b="1" dirty="0">
                <a:solidFill>
                  <a:schemeClr val="bg2"/>
                </a:solidFill>
              </a:rPr>
              <a:t>Hyperlinks Need to Make Sense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400" b="1" dirty="0">
                <a:solidFill>
                  <a:schemeClr val="bg2"/>
                </a:solidFill>
              </a:rPr>
              <a:t>Provide Alternate Text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400" b="1" dirty="0">
                <a:solidFill>
                  <a:schemeClr val="bg2"/>
                </a:solidFill>
              </a:rPr>
              <a:t>The More Ways the Better!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400" b="1" dirty="0">
                <a:solidFill>
                  <a:schemeClr val="bg2"/>
                </a:solidFill>
              </a:rPr>
              <a:t> Consistency, Consistency, Consistency</a:t>
            </a:r>
            <a:r>
              <a:rPr lang="en-US" sz="2400" b="1" dirty="0" smtClean="0">
                <a:solidFill>
                  <a:schemeClr val="bg2"/>
                </a:solidFill>
              </a:rPr>
              <a:t>…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Forgot My Reading Glasses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Otherwise, this is what I look like when I forget my reading glasses!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woman reading a book at arms leng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648193"/>
            <a:ext cx="6170546" cy="29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Forgot My Reading Glasses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 look like at a restaurant when I forget my reading glasses!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71" y="2497340"/>
            <a:ext cx="2403297" cy="38104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258" y="4206978"/>
            <a:ext cx="2113625" cy="1698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697" y="4701927"/>
            <a:ext cx="544615" cy="1011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107" y="4701927"/>
            <a:ext cx="544615" cy="10114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250" y="4716675"/>
            <a:ext cx="544615" cy="1011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456" y="4731423"/>
            <a:ext cx="544615" cy="10114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47" y="2398437"/>
            <a:ext cx="1621705" cy="25878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202" y="4698088"/>
            <a:ext cx="544615" cy="1011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821" y="4694249"/>
            <a:ext cx="544615" cy="10114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731" y="4687707"/>
            <a:ext cx="544615" cy="10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76" y="2759786"/>
            <a:ext cx="10972800" cy="868362"/>
          </a:xfrm>
        </p:spPr>
        <p:txBody>
          <a:bodyPr>
            <a:no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223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Is Appreciated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083100"/>
            <a:ext cx="12192000" cy="24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enesee Community College &amp; Office of Online Learning logo" title="Genesee Community College &amp; Office of Online Learning log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87900"/>
            <a:ext cx="9753600" cy="1828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8300" y="5357019"/>
            <a:ext cx="10972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Keeping Accessibility in Mind with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Best Practices with Color that will be discussed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contrast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respectful of white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not use color as the only designator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 sure, turn it to grayscale (print in black and white) to be 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aware of visual disabilities that might not be disclosed</a:t>
            </a:r>
            <a:r>
              <a:rPr lang="en-US" dirty="0"/>
              <a:t>:</a:t>
            </a:r>
            <a:endParaRPr lang="en-US" dirty="0" smtClean="0"/>
          </a:p>
          <a:p>
            <a:pPr marL="914400" lvl="1" indent="-514350"/>
            <a:r>
              <a:rPr lang="en-US" dirty="0" smtClean="0"/>
              <a:t>Color Blindness</a:t>
            </a:r>
          </a:p>
          <a:p>
            <a:pPr marL="914400" lvl="1" indent="-514350"/>
            <a:r>
              <a:rPr lang="en-US" dirty="0" smtClean="0"/>
              <a:t>Use of Reading Glasses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Contrast: Black and 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5497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Black text on a white background</a:t>
            </a:r>
          </a:p>
          <a:p>
            <a:r>
              <a:rPr lang="en-US" sz="2800" dirty="0" smtClean="0"/>
              <a:t>White text on a black background</a:t>
            </a:r>
          </a:p>
          <a:p>
            <a:pPr lvl="1"/>
            <a:r>
              <a:rPr lang="en-US" sz="2400" dirty="0" smtClean="0"/>
              <a:t>Preferred for people with certain vision impairments</a:t>
            </a:r>
          </a:p>
          <a:p>
            <a:r>
              <a:rPr lang="en-US" sz="2800" dirty="0" smtClean="0"/>
              <a:t>This example is using the same font, font size, and text box size</a:t>
            </a:r>
            <a:endParaRPr lang="en-US" sz="2800" dirty="0"/>
          </a:p>
        </p:txBody>
      </p:sp>
      <p:sp>
        <p:nvSpPr>
          <p:cNvPr id="5" name="TextBox 4" descr="Black text, white background example"/>
          <p:cNvSpPr txBox="1"/>
          <p:nvPr/>
        </p:nvSpPr>
        <p:spPr>
          <a:xfrm>
            <a:off x="2485292" y="3786546"/>
            <a:ext cx="292736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Black on White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6" name="TextBox 5" descr="White text, black background example"/>
          <p:cNvSpPr txBox="1"/>
          <p:nvPr/>
        </p:nvSpPr>
        <p:spPr>
          <a:xfrm>
            <a:off x="5433080" y="3786546"/>
            <a:ext cx="2927360" cy="144655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White on Black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5392619"/>
            <a:ext cx="11254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Which do you prefer? They are both accessible.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Being accessible isn’t one way is the only way.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Good, the Bad, and the Ugly Contrast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6779342" cy="4800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Very High Contrast: Awesome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High Contrast: Good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Low Contrast: Bad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Very Low Contrast: Ugly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197208" y="2484452"/>
            <a:ext cx="427552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76D21"/>
                </a:solidFill>
                <a:latin typeface="Bahnschrift" panose="020B0502040204020203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High Contrast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97208" y="4064772"/>
            <a:ext cx="4155305" cy="646331"/>
          </a:xfrm>
          <a:prstGeom prst="rect">
            <a:avLst/>
          </a:prstGeom>
          <a:solidFill>
            <a:srgbClr val="E0FD77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CFE58"/>
                </a:solidFill>
                <a:latin typeface="Bahnschrift" panose="020B0502040204020203" pitchFamily="34" charset="0"/>
                <a:ea typeface="Arimo" panose="020B0604020202020204" pitchFamily="34" charset="0"/>
                <a:cs typeface="Arimo" panose="020B0604020202020204" pitchFamily="34" charset="0"/>
              </a:rPr>
              <a:t>  Very Low Contrast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7208" y="1695630"/>
            <a:ext cx="4385192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66"/>
                </a:solidFill>
                <a:latin typeface="Bahnschrift" panose="020B0502040204020203" pitchFamily="34" charset="0"/>
                <a:ea typeface="Arimo" panose="020B0604020202020204" pitchFamily="34" charset="0"/>
                <a:cs typeface="Arimo" panose="020B0604020202020204" pitchFamily="34" charset="0"/>
              </a:rPr>
              <a:t> Very High Contrast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7208" y="3275521"/>
            <a:ext cx="4249881" cy="646331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5E1FFD"/>
                </a:solidFill>
                <a:latin typeface="Bahnschrift" panose="020B0502040204020203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Low Contrast     </a:t>
            </a:r>
          </a:p>
        </p:txBody>
      </p:sp>
    </p:spTree>
    <p:extLst>
      <p:ext uri="{BB962C8B-B14F-4D97-AF65-F5344CB8AC3E}">
        <p14:creationId xmlns:p14="http://schemas.microsoft.com/office/powerpoint/2010/main" val="30197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1130300"/>
          </a:xfrm>
        </p:spPr>
        <p:txBody>
          <a:bodyPr/>
          <a:lstStyle/>
          <a:p>
            <a:r>
              <a:rPr lang="en-US" dirty="0" smtClean="0"/>
              <a:t>Let’s start with Good Contrast</a:t>
            </a:r>
          </a:p>
          <a:p>
            <a:r>
              <a:rPr lang="en-US" dirty="0" smtClean="0"/>
              <a:t>Microsoft.com examples: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11199" y="3781321"/>
            <a:ext cx="10214709" cy="1663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Dark text, light background	Light text, dark background</a:t>
            </a:r>
          </a:p>
          <a:p>
            <a:r>
              <a:rPr lang="en-US" dirty="0" smtClean="0"/>
              <a:t>More Examples:</a:t>
            </a:r>
          </a:p>
        </p:txBody>
      </p:sp>
      <p:sp>
        <p:nvSpPr>
          <p:cNvPr id="7" name="TextBox 6" descr="Good contrast example"/>
          <p:cNvSpPr txBox="1"/>
          <p:nvPr/>
        </p:nvSpPr>
        <p:spPr>
          <a:xfrm>
            <a:off x="1861305" y="5036814"/>
            <a:ext cx="1915909" cy="830997"/>
          </a:xfrm>
          <a:prstGeom prst="rect">
            <a:avLst/>
          </a:prstGeom>
          <a:solidFill>
            <a:srgbClr val="FFFF66"/>
          </a:solidFill>
          <a:ln w="28575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Good </a:t>
            </a:r>
            <a:endParaRPr lang="en-US" sz="4800" b="1" i="1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Box 12" descr="Good contrast example"/>
          <p:cNvSpPr txBox="1"/>
          <p:nvPr/>
        </p:nvSpPr>
        <p:spPr>
          <a:xfrm>
            <a:off x="3908042" y="5036814"/>
            <a:ext cx="1915909" cy="830997"/>
          </a:xfrm>
          <a:prstGeom prst="rect">
            <a:avLst/>
          </a:prstGeom>
          <a:solidFill>
            <a:srgbClr val="000000"/>
          </a:solidFill>
          <a:ln w="28575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FFFF66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Good </a:t>
            </a:r>
            <a:endParaRPr lang="en-US" sz="4800" b="1" i="1" dirty="0">
              <a:solidFill>
                <a:srgbClr val="FFFF66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TextBox 14" descr="Good contrast example"/>
          <p:cNvSpPr txBox="1"/>
          <p:nvPr/>
        </p:nvSpPr>
        <p:spPr>
          <a:xfrm>
            <a:off x="6445455" y="5036814"/>
            <a:ext cx="1915909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rgbClr val="00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Good </a:t>
            </a:r>
            <a:endParaRPr lang="en-US" sz="4800" i="1" dirty="0">
              <a:solidFill>
                <a:srgbClr val="00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TextBox 15" descr="Good contrast example"/>
          <p:cNvSpPr txBox="1"/>
          <p:nvPr/>
        </p:nvSpPr>
        <p:spPr>
          <a:xfrm>
            <a:off x="8492192" y="5036814"/>
            <a:ext cx="1915909" cy="830997"/>
          </a:xfrm>
          <a:prstGeom prst="rect">
            <a:avLst/>
          </a:prstGeom>
          <a:solidFill>
            <a:srgbClr val="003399"/>
          </a:solidFill>
          <a:ln w="28575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Good </a:t>
            </a:r>
            <a:endParaRPr lang="en-US" sz="4800" i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7" name="Picture 16" descr="Microsoft.com good contrast examp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98" y="2846335"/>
            <a:ext cx="2952750" cy="819150"/>
          </a:xfrm>
          <a:prstGeom prst="rect">
            <a:avLst/>
          </a:prstGeom>
        </p:spPr>
      </p:pic>
      <p:pic>
        <p:nvPicPr>
          <p:cNvPr id="18" name="Picture 17" descr="Microsoft.com good contrast examp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551" y="2971696"/>
            <a:ext cx="29241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Contrast for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whole presentation shows good contrast for paragraphs, but how small can the font go and still have good contrast???</a:t>
            </a:r>
          </a:p>
          <a:p>
            <a:pPr lvl="1"/>
            <a:r>
              <a:rPr lang="en-US" dirty="0" smtClean="0"/>
              <a:t>Arial 28 </a:t>
            </a:r>
            <a:r>
              <a:rPr lang="en-US" dirty="0" err="1" smtClean="0"/>
              <a:t>pt</a:t>
            </a:r>
            <a:r>
              <a:rPr lang="en-US" dirty="0" smtClean="0"/>
              <a:t> font</a:t>
            </a:r>
          </a:p>
          <a:p>
            <a:pPr lvl="2"/>
            <a:r>
              <a:rPr lang="en-US" dirty="0" smtClean="0"/>
              <a:t>Arial 24 </a:t>
            </a:r>
            <a:r>
              <a:rPr lang="en-US" dirty="0" err="1" smtClean="0"/>
              <a:t>pt</a:t>
            </a:r>
            <a:r>
              <a:rPr lang="en-US" dirty="0" smtClean="0"/>
              <a:t> font</a:t>
            </a:r>
          </a:p>
          <a:p>
            <a:pPr lvl="3"/>
            <a:r>
              <a:rPr lang="en-US" dirty="0" smtClean="0"/>
              <a:t>Arial 20 </a:t>
            </a:r>
            <a:r>
              <a:rPr lang="en-US" dirty="0" err="1" smtClean="0"/>
              <a:t>pt</a:t>
            </a:r>
            <a:r>
              <a:rPr lang="en-US" dirty="0" smtClean="0"/>
              <a:t> font</a:t>
            </a:r>
          </a:p>
          <a:p>
            <a:r>
              <a:rPr lang="en-US" dirty="0" smtClean="0"/>
              <a:t>For Word documents 12 </a:t>
            </a:r>
            <a:r>
              <a:rPr lang="en-US" dirty="0" err="1" smtClean="0"/>
              <a:t>pt</a:t>
            </a:r>
            <a:r>
              <a:rPr lang="en-US" dirty="0" smtClean="0"/>
              <a:t> font is a general guideline for the smallest font to use for readability.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lineLearning-PPT-Theme1">
  <a:themeElements>
    <a:clrScheme name="GCC">
      <a:dk1>
        <a:srgbClr val="0069AA"/>
      </a:dk1>
      <a:lt1>
        <a:sysClr val="window" lastClr="FFFFFF"/>
      </a:lt1>
      <a:dk2>
        <a:srgbClr val="004874"/>
      </a:dk2>
      <a:lt2>
        <a:srgbClr val="EEECE1"/>
      </a:lt2>
      <a:accent1>
        <a:srgbClr val="DEB408"/>
      </a:accent1>
      <a:accent2>
        <a:srgbClr val="F0F1F2"/>
      </a:accent2>
      <a:accent3>
        <a:srgbClr val="01529A"/>
      </a:accent3>
      <a:accent4>
        <a:srgbClr val="938953"/>
      </a:accent4>
      <a:accent5>
        <a:srgbClr val="7F7F7F"/>
      </a:accent5>
      <a:accent6>
        <a:srgbClr val="DEB408"/>
      </a:accent6>
      <a:hlink>
        <a:srgbClr val="0000FF"/>
      </a:hlink>
      <a:folHlink>
        <a:srgbClr val="800080"/>
      </a:folHlink>
    </a:clrScheme>
    <a:fontScheme name="GC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OnlineLearning-PPT-Theme1</Template>
  <TotalTime>3454</TotalTime>
  <Words>2592</Words>
  <Application>Microsoft Office PowerPoint</Application>
  <PresentationFormat>Widescreen</PresentationFormat>
  <Paragraphs>324</Paragraphs>
  <Slides>43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9" baseType="lpstr">
      <vt:lpstr>Arial Unicode MS</vt:lpstr>
      <vt:lpstr>KaiTi</vt:lpstr>
      <vt:lpstr>Meiryo UI</vt:lpstr>
      <vt:lpstr>MS UI Gothic</vt:lpstr>
      <vt:lpstr>Aharoni</vt:lpstr>
      <vt:lpstr>Arial</vt:lpstr>
      <vt:lpstr>Arimo</vt:lpstr>
      <vt:lpstr>Bahnschrift</vt:lpstr>
      <vt:lpstr>Calibri</vt:lpstr>
      <vt:lpstr>Calibri Light</vt:lpstr>
      <vt:lpstr>Calisto MT</vt:lpstr>
      <vt:lpstr>Centaur</vt:lpstr>
      <vt:lpstr>Century Schoolbook</vt:lpstr>
      <vt:lpstr>Chaparral Pro Light</vt:lpstr>
      <vt:lpstr>Consolas</vt:lpstr>
      <vt:lpstr>David</vt:lpstr>
      <vt:lpstr>Gadugi</vt:lpstr>
      <vt:lpstr>Georgia</vt:lpstr>
      <vt:lpstr>Kartika</vt:lpstr>
      <vt:lpstr>Lucida Bright</vt:lpstr>
      <vt:lpstr>Lucida Sans Unicode</vt:lpstr>
      <vt:lpstr>Perpetua</vt:lpstr>
      <vt:lpstr>Tahoma</vt:lpstr>
      <vt:lpstr>Times New Roman</vt:lpstr>
      <vt:lpstr>Wide Latin</vt:lpstr>
      <vt:lpstr>OnlineLearning-PPT-Theme1</vt:lpstr>
      <vt:lpstr>Accessibility Doesn’t Mean “Boring”: Adding Color to Documents</vt:lpstr>
      <vt:lpstr>Color Can Be Accessible</vt:lpstr>
      <vt:lpstr>Making Documents Accessible: Accessibility “Top 10” Course Material List Quick Review</vt:lpstr>
      <vt:lpstr>Making Documents Accessible: Color and Contrast</vt:lpstr>
      <vt:lpstr>Keeping Accessibility in Mind with Color</vt:lpstr>
      <vt:lpstr>High Contrast: Black and White</vt:lpstr>
      <vt:lpstr>The Good, the Bad, and the Ugly Contrast</vt:lpstr>
      <vt:lpstr>Good Contrast</vt:lpstr>
      <vt:lpstr>Good Contrast for Paragraph</vt:lpstr>
      <vt:lpstr>Not All Fonts are the Same</vt:lpstr>
      <vt:lpstr>Good Contrast with White or Black Text </vt:lpstr>
      <vt:lpstr>One Color Contrast Checker</vt:lpstr>
      <vt:lpstr>WCAG 2.0</vt:lpstr>
      <vt:lpstr>Bad  Contrast</vt:lpstr>
      <vt:lpstr>Bad Contrast Updated</vt:lpstr>
      <vt:lpstr>Bad Contrast Updated continued</vt:lpstr>
      <vt:lpstr>The Ugly Contrast Updated</vt:lpstr>
      <vt:lpstr>More Ugly Contrast</vt:lpstr>
      <vt:lpstr>Accessible Busy Background</vt:lpstr>
      <vt:lpstr>Accessible Busy Background continued</vt:lpstr>
      <vt:lpstr>Image with Text Examples</vt:lpstr>
      <vt:lpstr>Be Respectful of White Space</vt:lpstr>
      <vt:lpstr>Disrespecting the White Space: Things You Can Do But Turns Out to Be What Not To Do!</vt:lpstr>
      <vt:lpstr>Respecting the White Space with borders</vt:lpstr>
      <vt:lpstr>If Using Texture, Keep it Subtle</vt:lpstr>
      <vt:lpstr>Do Not Use Color as the Only Designator</vt:lpstr>
      <vt:lpstr>Color as the Only Designator Forms</vt:lpstr>
      <vt:lpstr>Color and Contrast Chart Bad Example</vt:lpstr>
      <vt:lpstr>Color and Contrast Chart Good Example</vt:lpstr>
      <vt:lpstr>More Charts Examples</vt:lpstr>
      <vt:lpstr>Make it Black and White</vt:lpstr>
      <vt:lpstr>Charts: Not Accessible Example</vt:lpstr>
      <vt:lpstr>Charts: Accessible Example</vt:lpstr>
      <vt:lpstr>Some Accessible Signage</vt:lpstr>
      <vt:lpstr>More Accessible Signage</vt:lpstr>
      <vt:lpstr>Color Blindness</vt:lpstr>
      <vt:lpstr>Not Accessible Subway Map</vt:lpstr>
      <vt:lpstr>Subway Map Accessible Version</vt:lpstr>
      <vt:lpstr>In Summary: Reading Glasses Consideration</vt:lpstr>
      <vt:lpstr>Forgot My Reading Glasses</vt:lpstr>
      <vt:lpstr>Forgot My Reading Glasses continued</vt:lpstr>
      <vt:lpstr>Questions?</vt:lpstr>
      <vt:lpstr>Feedback Is Appreciated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Alternate Text</dc:title>
  <dc:creator>Anina</dc:creator>
  <cp:lastModifiedBy>Pabros, Nancy L</cp:lastModifiedBy>
  <cp:revision>149</cp:revision>
  <cp:lastPrinted>2018-05-23T14:02:41Z</cp:lastPrinted>
  <dcterms:created xsi:type="dcterms:W3CDTF">2016-08-09T11:45:54Z</dcterms:created>
  <dcterms:modified xsi:type="dcterms:W3CDTF">2018-05-24T12:01:00Z</dcterms:modified>
</cp:coreProperties>
</file>