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8"/>
  </p:notesMasterIdLst>
  <p:handoutMasterIdLst>
    <p:handoutMasterId r:id="rId39"/>
  </p:handoutMasterIdLst>
  <p:sldIdLst>
    <p:sldId id="256" r:id="rId2"/>
    <p:sldId id="294" r:id="rId3"/>
    <p:sldId id="303" r:id="rId4"/>
    <p:sldId id="304" r:id="rId5"/>
    <p:sldId id="279" r:id="rId6"/>
    <p:sldId id="300" r:id="rId7"/>
    <p:sldId id="278" r:id="rId8"/>
    <p:sldId id="280" r:id="rId9"/>
    <p:sldId id="281" r:id="rId10"/>
    <p:sldId id="286" r:id="rId11"/>
    <p:sldId id="282" r:id="rId12"/>
    <p:sldId id="307" r:id="rId13"/>
    <p:sldId id="287" r:id="rId14"/>
    <p:sldId id="302" r:id="rId15"/>
    <p:sldId id="305" r:id="rId16"/>
    <p:sldId id="310" r:id="rId17"/>
    <p:sldId id="288" r:id="rId18"/>
    <p:sldId id="285" r:id="rId19"/>
    <p:sldId id="308" r:id="rId20"/>
    <p:sldId id="297" r:id="rId21"/>
    <p:sldId id="295" r:id="rId22"/>
    <p:sldId id="291" r:id="rId23"/>
    <p:sldId id="296" r:id="rId24"/>
    <p:sldId id="290" r:id="rId25"/>
    <p:sldId id="292" r:id="rId26"/>
    <p:sldId id="306" r:id="rId27"/>
    <p:sldId id="289" r:id="rId28"/>
    <p:sldId id="298" r:id="rId29"/>
    <p:sldId id="299" r:id="rId30"/>
    <p:sldId id="309" r:id="rId31"/>
    <p:sldId id="301" r:id="rId32"/>
    <p:sldId id="283" r:id="rId33"/>
    <p:sldId id="284" r:id="rId34"/>
    <p:sldId id="293" r:id="rId35"/>
    <p:sldId id="276" r:id="rId36"/>
    <p:sldId id="277" r:id="rId3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25" autoAdjust="0"/>
    <p:restoredTop sz="89929" autoAdjust="0"/>
  </p:normalViewPr>
  <p:slideViewPr>
    <p:cSldViewPr snapToGrid="0">
      <p:cViewPr varScale="1">
        <p:scale>
          <a:sx n="61" d="100"/>
          <a:sy n="61" d="100"/>
        </p:scale>
        <p:origin x="78" y="86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-17794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20" d="100"/>
          <a:sy n="120" d="100"/>
        </p:scale>
        <p:origin x="660" y="-4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handoutMaster" Target="handoutMasters/handoutMaster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9C0A4FA-3C8D-460D-B39C-867C65A082ED}" type="datetimeFigureOut">
              <a:rPr lang="en-US" smtClean="0"/>
              <a:t>5/24/2018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A098D2A-5EA4-4775-9E8E-112ED87D85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293097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F8F66CA-D06C-4ABF-840E-7877EAF47DC3}" type="datetimeFigureOut">
              <a:rPr lang="en-US" smtClean="0"/>
              <a:t>5/24/2018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D6E90C5-6ED0-47E4-92C3-4DECC5A911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90345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6E90C5-6ED0-47E4-92C3-4DECC5A91143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022644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Find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6E90C5-6ED0-47E4-92C3-4DECC5A91143}" type="slidenum">
              <a:rPr lang="en-US" smtClean="0"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431842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6E90C5-6ED0-47E4-92C3-4DECC5A91143}" type="slidenum">
              <a:rPr lang="en-US" smtClean="0"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822899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6E90C5-6ED0-47E4-92C3-4DECC5A91143}" type="slidenum">
              <a:rPr lang="en-US" smtClean="0"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123197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6E90C5-6ED0-47E4-92C3-4DECC5A91143}" type="slidenum">
              <a:rPr lang="en-US" smtClean="0"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09207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6E90C5-6ED0-47E4-92C3-4DECC5A91143}" type="slidenum">
              <a:rPr lang="en-US" smtClean="0"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196045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6E90C5-6ED0-47E4-92C3-4DECC5A91143}" type="slidenum">
              <a:rPr lang="en-US" smtClean="0"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132032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6E90C5-6ED0-47E4-92C3-4DECC5A91143}" type="slidenum">
              <a:rPr lang="en-US" smtClean="0"/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9008640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6E90C5-6ED0-47E4-92C3-4DECC5A91143}" type="slidenum">
              <a:rPr lang="en-US" smtClean="0"/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5756243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6E90C5-6ED0-47E4-92C3-4DECC5A91143}" type="slidenum">
              <a:rPr lang="en-US" smtClean="0"/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813962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6E90C5-6ED0-47E4-92C3-4DECC5A91143}" type="slidenum">
              <a:rPr lang="en-US" smtClean="0"/>
              <a:t>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617591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Accessibility Self-Review Checklist (www.genesee.edu/cms/home/assets/File/Accessibility%20Self%20Review%20Checklist.docx) to</a:t>
            </a:r>
            <a:r>
              <a:rPr lang="en-US" baseline="0" dirty="0" smtClean="0"/>
              <a:t> show: </a:t>
            </a:r>
            <a:endParaRPr lang="en-US" dirty="0" smtClean="0"/>
          </a:p>
          <a:p>
            <a:pPr marL="228600" lvl="0" indent="-228600">
              <a:buFont typeface="+mj-lt"/>
              <a:buAutoNum type="arabicPeriod"/>
            </a:pPr>
            <a:r>
              <a:rPr lang="en-US" dirty="0" smtClean="0"/>
              <a:t>Accessibility Statement</a:t>
            </a:r>
          </a:p>
          <a:p>
            <a:pPr marL="228600" lvl="0" indent="-228600">
              <a:buFont typeface="+mj-lt"/>
              <a:buAutoNum type="arabicPeriod"/>
            </a:pPr>
            <a:r>
              <a:rPr lang="en-US" baseline="0" dirty="0" smtClean="0"/>
              <a:t>Keep Content Simple</a:t>
            </a:r>
            <a:endParaRPr lang="en-US" dirty="0" smtClean="0"/>
          </a:p>
          <a:p>
            <a:pPr marL="228600" lvl="0" indent="-228600">
              <a:buFont typeface="+mj-lt"/>
              <a:buAutoNum type="arabicPeriod"/>
            </a:pPr>
            <a:r>
              <a:rPr lang="en-US" dirty="0" smtClean="0"/>
              <a:t>Headings (https://www.genesee.edu/cms/home/assets/File/Setting%20Defaults%20in%20Microsoft%20Word%20for%20Accessibility.pptx) </a:t>
            </a:r>
          </a:p>
          <a:p>
            <a:pPr marL="228600" lvl="0" indent="-228600">
              <a:buFont typeface="+mj-lt"/>
              <a:buAutoNum type="arabicPeriod"/>
            </a:pPr>
            <a:r>
              <a:rPr lang="en-US" baseline="0" dirty="0" smtClean="0"/>
              <a:t>Color and Contrast</a:t>
            </a:r>
          </a:p>
          <a:p>
            <a:pPr marL="228600" indent="-228600">
              <a:buFont typeface="+mj-lt"/>
              <a:buAutoNum type="arabicPeriod"/>
            </a:pPr>
            <a:r>
              <a:rPr lang="en-US" baseline="0" dirty="0" smtClean="0"/>
              <a:t>Accessibility Checker</a:t>
            </a:r>
            <a:endParaRPr lang="en-US" dirty="0" smtClean="0"/>
          </a:p>
          <a:p>
            <a:pPr marL="228600" indent="-228600">
              <a:buFont typeface="+mj-lt"/>
              <a:buAutoNum type="arabicPeriod"/>
            </a:pPr>
            <a:r>
              <a:rPr lang="en-US" dirty="0" smtClean="0"/>
              <a:t>Audio Transcripts</a:t>
            </a:r>
            <a:r>
              <a:rPr lang="en-US" baseline="0" dirty="0" smtClean="0"/>
              <a:t> and Video Captioning</a:t>
            </a:r>
            <a:endParaRPr lang="en-US" dirty="0" smtClean="0"/>
          </a:p>
          <a:p>
            <a:pPr marL="228600" indent="-228600">
              <a:buFont typeface="+mj-lt"/>
              <a:buAutoNum type="arabicPeriod"/>
            </a:pPr>
            <a:r>
              <a:rPr lang="en-US" dirty="0" smtClean="0"/>
              <a:t>Hyperlinks</a:t>
            </a:r>
            <a:endParaRPr lang="en-US" baseline="0" dirty="0" smtClean="0"/>
          </a:p>
          <a:p>
            <a:pPr marL="228600" indent="-228600">
              <a:buFont typeface="+mj-lt"/>
              <a:buAutoNum type="arabicPeriod"/>
            </a:pPr>
            <a:r>
              <a:rPr lang="en-US" baseline="0" dirty="0" smtClean="0"/>
              <a:t>Alternate Text (https://www.genesee.edu/cms/home/assets/File/Adding%20Alternate%20Text%20to%20Microsoft%20Documents%20for%20Accessibility%20-%20PAD.pptx)</a:t>
            </a:r>
          </a:p>
          <a:p>
            <a:pPr marL="228600" indent="-228600">
              <a:buFont typeface="+mj-lt"/>
              <a:buAutoNum type="arabicPeriod"/>
            </a:pPr>
            <a:r>
              <a:rPr lang="en-US" baseline="0" dirty="0" smtClean="0"/>
              <a:t>The More Ways the Better!</a:t>
            </a:r>
          </a:p>
          <a:p>
            <a:pPr marL="228600" indent="-228600">
              <a:buFont typeface="+mj-lt"/>
              <a:buAutoNum type="arabicPeriod"/>
            </a:pPr>
            <a:r>
              <a:rPr lang="en-US" baseline="0" dirty="0" smtClean="0"/>
              <a:t>Be Consistent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6E90C5-6ED0-47E4-92C3-4DECC5A91143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6558834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6E90C5-6ED0-47E4-92C3-4DECC5A91143}" type="slidenum">
              <a:rPr lang="en-US" smtClean="0"/>
              <a:t>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06743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6E90C5-6ED0-47E4-92C3-4DECC5A91143}" type="slidenum">
              <a:rPr lang="en-US" smtClean="0"/>
              <a:t>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7113747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6E90C5-6ED0-47E4-92C3-4DECC5A91143}" type="slidenum">
              <a:rPr lang="en-US" smtClean="0"/>
              <a:t>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593800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6E90C5-6ED0-47E4-92C3-4DECC5A91143}" type="slidenum">
              <a:rPr lang="en-US" smtClean="0"/>
              <a:t>27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4514600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6E90C5-6ED0-47E4-92C3-4DECC5A91143}" type="slidenum">
              <a:rPr lang="en-US" smtClean="0"/>
              <a:t>28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2126390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6E90C5-6ED0-47E4-92C3-4DECC5A91143}" type="slidenum">
              <a:rPr lang="en-US" smtClean="0"/>
              <a:t>29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0806534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6E90C5-6ED0-47E4-92C3-4DECC5A91143}" type="slidenum">
              <a:rPr lang="en-US" smtClean="0"/>
              <a:t>30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1766197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I’m also available for any accessibility</a:t>
            </a:r>
            <a:r>
              <a:rPr lang="en-US" baseline="0" dirty="0" smtClean="0"/>
              <a:t> questions.</a:t>
            </a:r>
          </a:p>
          <a:p>
            <a:r>
              <a:rPr lang="en-US" baseline="0" dirty="0" smtClean="0"/>
              <a:t>Nancy Pabros, nlpabros@genesee.edu, x6112</a:t>
            </a:r>
          </a:p>
          <a:p>
            <a:r>
              <a:rPr lang="en-US" baseline="0" dirty="0" smtClean="0"/>
              <a:t>This presentation ca be found at http://www.genesee.edu/home/offices/online/faculty-resources/, our Faculty Resources section of the Online Learning web page.</a:t>
            </a:r>
          </a:p>
          <a:p>
            <a:r>
              <a:rPr lang="en-US" baseline="0" dirty="0" smtClean="0"/>
              <a:t>Please note the YouTube videos produced by Online Learning are also available for alternate text and other accessibility features.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6E90C5-6ED0-47E4-92C3-4DECC5A91143}" type="slidenum">
              <a:rPr lang="en-US" smtClean="0"/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9813413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Feedback forms are available</a:t>
            </a:r>
            <a:r>
              <a:rPr lang="en-US" baseline="0" dirty="0" smtClean="0"/>
              <a:t> to fill out or send comments to GCConline@genesee.edu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6E90C5-6ED0-47E4-92C3-4DECC5A91143}" type="slidenum">
              <a:rPr lang="en-US" smtClean="0"/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18740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6E90C5-6ED0-47E4-92C3-4DECC5A91143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137724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6E90C5-6ED0-47E4-92C3-4DECC5A91143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345639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Demo</a:t>
            </a:r>
            <a:r>
              <a:rPr lang="en-US" baseline="0" dirty="0" smtClean="0"/>
              <a:t> can be to show Accessibility Checker for this presentation</a:t>
            </a:r>
            <a:r>
              <a:rPr lang="en-US" baseline="0" smtClean="0"/>
              <a:t>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6E90C5-6ED0-47E4-92C3-4DECC5A91143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861843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6E90C5-6ED0-47E4-92C3-4DECC5A91143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956639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6E90C5-6ED0-47E4-92C3-4DECC5A91143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467045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6E90C5-6ED0-47E4-92C3-4DECC5A91143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377267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Find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6E90C5-6ED0-47E4-92C3-4DECC5A91143}" type="slidenum">
              <a:rPr lang="en-US" smtClean="0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59428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990600"/>
            <a:ext cx="12192000" cy="24384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 hidden="1"/>
          <p:cNvSpPr>
            <a:spLocks noGrp="1"/>
          </p:cNvSpPr>
          <p:nvPr>
            <p:ph type="ctrTitle"/>
          </p:nvPr>
        </p:nvSpPr>
        <p:spPr>
          <a:xfrm>
            <a:off x="2540000" y="1474789"/>
            <a:ext cx="7112000" cy="1470025"/>
          </a:xfrm>
        </p:spPr>
        <p:txBody>
          <a:bodyPr>
            <a:normAutofit/>
          </a:bodyPr>
          <a:lstStyle>
            <a:lvl1pPr algn="ctr">
              <a:defRPr sz="44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16000" y="3886200"/>
            <a:ext cx="10160000" cy="2438400"/>
          </a:xfrm>
        </p:spPr>
        <p:txBody>
          <a:bodyPr/>
          <a:lstStyle>
            <a:lvl1pPr marL="0" indent="0" algn="ctr">
              <a:buNone/>
              <a:defRPr baseline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en-US" dirty="0"/>
          </a:p>
        </p:txBody>
      </p:sp>
      <p:pic>
        <p:nvPicPr>
          <p:cNvPr id="4" name="Picture 3" descr="Genesee Community College &amp; Office of Online Learning logo" title="Genesee Community College &amp; Office of Online Learning logo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9200" y="1295400"/>
            <a:ext cx="9753600" cy="1828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413999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79801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473076"/>
            <a:ext cx="27432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473076"/>
            <a:ext cx="80264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61382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21859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41809235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0"/>
            <a:ext cx="5384800" cy="4800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0"/>
            <a:ext cx="5384800" cy="4800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106782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76400"/>
            <a:ext cx="5386917" cy="7731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449512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676400"/>
            <a:ext cx="5389033" cy="7731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449512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13109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178813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518119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0"/>
            <a:ext cx="6815667" cy="612775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0"/>
            <a:ext cx="4011084" cy="49657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067661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4848071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89719"/>
            <a:ext cx="10972800" cy="8683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0"/>
            <a:ext cx="109728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38833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000" b="1" kern="1200">
          <a:solidFill>
            <a:schemeClr val="accent1">
              <a:lumMod val="60000"/>
              <a:lumOff val="40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bg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4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4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16000" y="4856996"/>
            <a:ext cx="10160000" cy="1847603"/>
          </a:xfrm>
        </p:spPr>
        <p:txBody>
          <a:bodyPr>
            <a:normAutofit/>
          </a:bodyPr>
          <a:lstStyle/>
          <a:p>
            <a:r>
              <a:rPr lang="en-US" sz="2800" dirty="0" smtClean="0"/>
              <a:t>By Nancy Pabros, Educational Technologist</a:t>
            </a:r>
            <a:endParaRPr lang="en-US" sz="2800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76895" y="3374834"/>
            <a:ext cx="10806544" cy="1470025"/>
          </a:xfrm>
        </p:spPr>
        <p:txBody>
          <a:bodyPr>
            <a:no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Getting </a:t>
            </a:r>
            <a:r>
              <a:rPr lang="en-US" dirty="0">
                <a:solidFill>
                  <a:schemeClr val="bg1"/>
                </a:solidFill>
              </a:rPr>
              <a:t>Started with Accessibility: Accessibility Checkers</a:t>
            </a:r>
            <a:endParaRPr lang="en-US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292899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Accessibility Checker Inspection Results: ERRORS continued</a:t>
            </a:r>
            <a:endParaRPr lang="en-US" dirty="0"/>
          </a:p>
        </p:txBody>
      </p:sp>
      <p:sp>
        <p:nvSpPr>
          <p:cNvPr id="19" name="Content Placeholder 18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Inspection Result ERRORS Include:</a:t>
            </a:r>
          </a:p>
          <a:p>
            <a:r>
              <a:rPr lang="en-US" dirty="0" smtClean="0"/>
              <a:t>Missing Alt Text</a:t>
            </a:r>
          </a:p>
          <a:p>
            <a:pPr lvl="1"/>
            <a:r>
              <a:rPr lang="en-US" dirty="0" smtClean="0"/>
              <a:t>For Diagrams, Pictures, Tables, etc.</a:t>
            </a:r>
          </a:p>
          <a:p>
            <a:r>
              <a:rPr lang="en-US" dirty="0" smtClean="0"/>
              <a:t>No Header Row Specified</a:t>
            </a:r>
          </a:p>
          <a:p>
            <a:pPr lvl="1"/>
            <a:r>
              <a:rPr lang="en-US" dirty="0" smtClean="0"/>
              <a:t>For tables</a:t>
            </a:r>
          </a:p>
          <a:p>
            <a:pPr marL="0" indent="0">
              <a:buNone/>
            </a:pPr>
            <a:endParaRPr lang="en-US" dirty="0" smtClean="0"/>
          </a:p>
        </p:txBody>
      </p:sp>
      <p:pic>
        <p:nvPicPr>
          <p:cNvPr id="7" name="Content Placeholder 4"/>
          <p:cNvPicPr>
            <a:picLocks noGrp="1" noChangeAspect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>
            <a:off x="6937374" y="1784350"/>
            <a:ext cx="3870325" cy="35991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01625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Accessibility Checker ERRORS: </a:t>
            </a:r>
            <a:br>
              <a:rPr lang="en-US" dirty="0" smtClean="0"/>
            </a:br>
            <a:r>
              <a:rPr lang="en-US" dirty="0" smtClean="0"/>
              <a:t>Missing Alt Text</a:t>
            </a:r>
            <a:endParaRPr lang="en-US" dirty="0"/>
          </a:p>
        </p:txBody>
      </p:sp>
      <p:sp>
        <p:nvSpPr>
          <p:cNvPr id="19" name="Content Placeholder 18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 sz="2800" b="1" dirty="0" smtClean="0"/>
              <a:t>Why Fix: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400" dirty="0" smtClean="0"/>
              <a:t>Alternate text helps readers understand information presented in pictures and other objects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400" dirty="0" smtClean="0"/>
              <a:t>Include alternate text with all visuals (pictures, clip art, Smart</a:t>
            </a:r>
            <a:br>
              <a:rPr lang="en-US" sz="2400" dirty="0" smtClean="0"/>
            </a:br>
            <a:r>
              <a:rPr lang="en-US" sz="2400" dirty="0" smtClean="0"/>
              <a:t>Art, graphics, shapes, groups, charts, embedded objects, ink, and videos)</a:t>
            </a:r>
          </a:p>
          <a:p>
            <a:pPr marL="0" indent="0">
              <a:buNone/>
            </a:pPr>
            <a:r>
              <a:rPr lang="en-US" sz="2800" b="1" dirty="0" smtClean="0"/>
              <a:t>How to Fix: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400" dirty="0" smtClean="0"/>
              <a:t>Right-click on the object, and click Format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400" dirty="0" smtClean="0"/>
              <a:t>Click Layout &amp; Properties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400" dirty="0" smtClean="0"/>
              <a:t>Expand the Alt Text section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400" dirty="0" smtClean="0"/>
              <a:t>Type a description of the object into the Title and Description boxes</a:t>
            </a:r>
          </a:p>
        </p:txBody>
      </p:sp>
    </p:spTree>
    <p:extLst>
      <p:ext uri="{BB962C8B-B14F-4D97-AF65-F5344CB8AC3E}">
        <p14:creationId xmlns:p14="http://schemas.microsoft.com/office/powerpoint/2010/main" val="30569928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Accessibility Checker ERRORS: </a:t>
            </a:r>
            <a:br>
              <a:rPr lang="en-US" dirty="0" smtClean="0"/>
            </a:br>
            <a:r>
              <a:rPr lang="en-US" dirty="0" smtClean="0"/>
              <a:t>Missing Alt Text continued</a:t>
            </a:r>
            <a:endParaRPr lang="en-US" dirty="0"/>
          </a:p>
        </p:txBody>
      </p:sp>
      <p:sp>
        <p:nvSpPr>
          <p:cNvPr id="19" name="Content Placeholder 18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 smtClean="0"/>
              <a:t>Exception to the Rule: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 smtClean="0"/>
              <a:t>When an image is decorative it doesn’t need alternate text. </a:t>
            </a:r>
            <a:endParaRPr lang="en-US" sz="2800" dirty="0"/>
          </a:p>
          <a:p>
            <a:pPr marL="914400" lvl="1" indent="-514350"/>
            <a:r>
              <a:rPr lang="en-US" dirty="0" smtClean="0"/>
              <a:t>A space can be added in the description field creating a ‘blank’ or ‘null’ alternate text</a:t>
            </a:r>
          </a:p>
        </p:txBody>
      </p:sp>
    </p:spTree>
    <p:extLst>
      <p:ext uri="{BB962C8B-B14F-4D97-AF65-F5344CB8AC3E}">
        <p14:creationId xmlns:p14="http://schemas.microsoft.com/office/powerpoint/2010/main" val="28878263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Accessibility Checker ERRORS: </a:t>
            </a:r>
            <a:br>
              <a:rPr lang="en-US" dirty="0" smtClean="0"/>
            </a:br>
            <a:r>
              <a:rPr lang="en-US" dirty="0" smtClean="0"/>
              <a:t>No Header Row Specified</a:t>
            </a:r>
            <a:endParaRPr lang="en-US" dirty="0"/>
          </a:p>
        </p:txBody>
      </p:sp>
      <p:sp>
        <p:nvSpPr>
          <p:cNvPr id="19" name="Content Placeholder 18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b="1" dirty="0" smtClean="0"/>
              <a:t>Why Fix: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 smtClean="0"/>
              <a:t>Column headings provide context and </a:t>
            </a:r>
          </a:p>
          <a:p>
            <a:pPr marL="0" indent="0" defTabSz="520700">
              <a:buNone/>
            </a:pPr>
            <a:r>
              <a:rPr lang="en-US" sz="2800" dirty="0"/>
              <a:t>	</a:t>
            </a:r>
            <a:r>
              <a:rPr lang="en-US" sz="2800" dirty="0" smtClean="0"/>
              <a:t>aid navigation of the data in a table</a:t>
            </a:r>
          </a:p>
          <a:p>
            <a:pPr marL="514350" indent="-514350" defTabSz="520700">
              <a:buFont typeface="+mj-lt"/>
              <a:buAutoNum type="arabicPeriod" startAt="2"/>
            </a:pPr>
            <a:r>
              <a:rPr lang="en-US" sz="2800" dirty="0"/>
              <a:t>When heading rows are not defined, </a:t>
            </a:r>
            <a:endParaRPr lang="en-US" sz="2800" dirty="0" smtClean="0"/>
          </a:p>
          <a:p>
            <a:pPr marL="0" indent="0" defTabSz="520700">
              <a:buNone/>
            </a:pPr>
            <a:r>
              <a:rPr lang="en-US" sz="2800" dirty="0"/>
              <a:t>	</a:t>
            </a:r>
            <a:r>
              <a:rPr lang="en-US" sz="2800" dirty="0" smtClean="0"/>
              <a:t>non-sighted </a:t>
            </a:r>
            <a:r>
              <a:rPr lang="en-US" sz="2800" dirty="0"/>
              <a:t>users may have difficulty </a:t>
            </a:r>
            <a:endParaRPr lang="en-US" sz="2800" dirty="0" smtClean="0"/>
          </a:p>
          <a:p>
            <a:pPr marL="0" indent="0" defTabSz="520700">
              <a:buNone/>
            </a:pPr>
            <a:r>
              <a:rPr lang="en-US" sz="2800" dirty="0"/>
              <a:t>	</a:t>
            </a:r>
            <a:r>
              <a:rPr lang="en-US" sz="2800" dirty="0" smtClean="0"/>
              <a:t>identifying </a:t>
            </a:r>
            <a:r>
              <a:rPr lang="en-US" sz="2800" dirty="0"/>
              <a:t>the meaning of data cells and </a:t>
            </a:r>
            <a:endParaRPr lang="en-US" sz="2800" dirty="0" smtClean="0"/>
          </a:p>
          <a:p>
            <a:pPr marL="0" indent="0" defTabSz="520700">
              <a:buNone/>
            </a:pPr>
            <a:r>
              <a:rPr lang="en-US" sz="2800" dirty="0"/>
              <a:t>	</a:t>
            </a:r>
            <a:r>
              <a:rPr lang="en-US" sz="2800" dirty="0" smtClean="0"/>
              <a:t>how </a:t>
            </a:r>
            <a:r>
              <a:rPr lang="en-US" sz="2800" dirty="0"/>
              <a:t>they relate to other data in the table.</a:t>
            </a:r>
          </a:p>
          <a:p>
            <a:pPr marL="0" indent="0">
              <a:buNone/>
            </a:pPr>
            <a:r>
              <a:rPr lang="en-US" b="1" dirty="0" smtClean="0"/>
              <a:t>How to Fix:</a:t>
            </a:r>
          </a:p>
          <a:p>
            <a:pPr marL="914400" lvl="1" indent="-514350">
              <a:buFont typeface="+mj-lt"/>
              <a:buAutoNum type="arabicPeriod"/>
            </a:pPr>
            <a:r>
              <a:rPr lang="en-US" dirty="0" smtClean="0"/>
              <a:t>Select the table and highlight the top header row(s)</a:t>
            </a:r>
          </a:p>
          <a:p>
            <a:pPr marL="914400" lvl="1" indent="-514350">
              <a:buFont typeface="+mj-lt"/>
              <a:buAutoNum type="arabicPeriod"/>
            </a:pPr>
            <a:r>
              <a:rPr lang="en-US" dirty="0" smtClean="0"/>
              <a:t>Click on the Table Tools | Layout tab</a:t>
            </a:r>
          </a:p>
          <a:p>
            <a:pPr marL="914400" lvl="1" indent="-514350">
              <a:buFont typeface="+mj-lt"/>
              <a:buAutoNum type="arabicPeriod"/>
            </a:pPr>
            <a:r>
              <a:rPr lang="en-US" dirty="0" smtClean="0"/>
              <a:t>Click Repeat Header Rows in the Data area</a:t>
            </a:r>
            <a:endParaRPr lang="en-US" dirty="0"/>
          </a:p>
        </p:txBody>
      </p:sp>
      <p:pic>
        <p:nvPicPr>
          <p:cNvPr id="3" name="Picture 2" descr="Accessibility Checker Inspection Results example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99525" y="1964156"/>
            <a:ext cx="3552569" cy="18899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62096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Accessibility Checker ERRORS: </a:t>
            </a:r>
            <a:br>
              <a:rPr lang="en-US" dirty="0" smtClean="0"/>
            </a:br>
            <a:r>
              <a:rPr lang="en-US" dirty="0" smtClean="0"/>
              <a:t>No Header Row Specified continued</a:t>
            </a:r>
            <a:endParaRPr lang="en-US" dirty="0"/>
          </a:p>
        </p:txBody>
      </p:sp>
      <p:sp>
        <p:nvSpPr>
          <p:cNvPr id="19" name="Content Placeholder 18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 smtClean="0"/>
              <a:t>Exceptions to the Rule:</a:t>
            </a:r>
          </a:p>
          <a:p>
            <a:r>
              <a:rPr lang="en-US" dirty="0" smtClean="0"/>
              <a:t>The table doesn’t have (or really need) headings for the content to make sense or for readability.</a:t>
            </a:r>
          </a:p>
        </p:txBody>
      </p:sp>
      <p:graphicFrame>
        <p:nvGraphicFramePr>
          <p:cNvPr id="6" name="Table 5" descr="Table example where No Header Row Specified is Ok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92376458"/>
              </p:ext>
            </p:extLst>
          </p:nvPr>
        </p:nvGraphicFramePr>
        <p:xfrm>
          <a:off x="1219200" y="4075430"/>
          <a:ext cx="4013200" cy="1554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669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463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000000"/>
                          </a:solidFill>
                        </a:rPr>
                        <a:t>Blue Things</a:t>
                      </a:r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/>
                      <a:r>
                        <a:rPr lang="en-US" sz="1800" b="1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Sky</a:t>
                      </a:r>
                    </a:p>
                    <a:p>
                      <a:pPr lvl="0"/>
                      <a:r>
                        <a:rPr lang="en-US" sz="1800" b="1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Blueberries</a:t>
                      </a:r>
                    </a:p>
                    <a:p>
                      <a:r>
                        <a:rPr lang="en-US" sz="1800" b="1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My car</a:t>
                      </a:r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000000"/>
                          </a:solidFill>
                        </a:rPr>
                        <a:t>Red Things</a:t>
                      </a:r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/>
                      <a:r>
                        <a:rPr lang="en-US" sz="1800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Some fruit</a:t>
                      </a:r>
                    </a:p>
                    <a:p>
                      <a:r>
                        <a:rPr lang="en-US" sz="1800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Stop signs</a:t>
                      </a:r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9" name="Content Placeholder 8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/>
              <a:t>The content can also be represented as:</a:t>
            </a:r>
          </a:p>
          <a:p>
            <a:pPr marL="857250" lvl="1" indent="-457200"/>
            <a:r>
              <a:rPr lang="en-US" dirty="0"/>
              <a:t>Blue Things</a:t>
            </a:r>
          </a:p>
          <a:p>
            <a:pPr marL="1314450" lvl="2" indent="-457200"/>
            <a:r>
              <a:rPr lang="en-US" dirty="0"/>
              <a:t>Sky</a:t>
            </a:r>
          </a:p>
          <a:p>
            <a:pPr marL="1314450" lvl="2" indent="-457200"/>
            <a:r>
              <a:rPr lang="en-US" dirty="0"/>
              <a:t>Blueberries</a:t>
            </a:r>
          </a:p>
          <a:p>
            <a:pPr marL="1314450" lvl="2" indent="-457200"/>
            <a:r>
              <a:rPr lang="en-US" dirty="0"/>
              <a:t>My </a:t>
            </a:r>
            <a:r>
              <a:rPr lang="en-US" dirty="0" smtClean="0"/>
              <a:t>Car</a:t>
            </a:r>
          </a:p>
          <a:p>
            <a:pPr marL="914400" lvl="1" indent="-457200"/>
            <a:r>
              <a:rPr lang="en-US" dirty="0" smtClean="0"/>
              <a:t>Red Things</a:t>
            </a:r>
          </a:p>
          <a:p>
            <a:pPr marL="1314450" lvl="2" indent="-457200"/>
            <a:r>
              <a:rPr lang="en-US" dirty="0" smtClean="0"/>
              <a:t>Some fruit</a:t>
            </a:r>
          </a:p>
          <a:p>
            <a:pPr marL="1314450" lvl="2" indent="-457200"/>
            <a:r>
              <a:rPr lang="en-US" dirty="0" smtClean="0"/>
              <a:t>Stop signs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83148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Stop and Do: ERRORS Check and Fix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Fix ERRORS found in your document:</a:t>
            </a:r>
          </a:p>
          <a:p>
            <a:pPr lvl="1"/>
            <a:r>
              <a:rPr lang="en-US" dirty="0" smtClean="0"/>
              <a:t>Missing Alt Text for Diagrams, Pictures, Table, etc.</a:t>
            </a:r>
          </a:p>
          <a:p>
            <a:pPr lvl="1"/>
            <a:r>
              <a:rPr lang="en-US" dirty="0" smtClean="0"/>
              <a:t>No Header Row Specified for Tables</a:t>
            </a:r>
          </a:p>
          <a:p>
            <a:r>
              <a:rPr lang="en-US" dirty="0" smtClean="0"/>
              <a:t>Note: Select and fix each issue listed above to make this document accessible for those with disabilities.</a:t>
            </a:r>
            <a:endParaRPr lang="en-US" dirty="0"/>
          </a:p>
        </p:txBody>
      </p:sp>
      <p:pic>
        <p:nvPicPr>
          <p:cNvPr id="5" name="Content Placeholder 4" descr="Accessibility Checker Inspection Results example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6820833" y="1600199"/>
            <a:ext cx="3870511" cy="3599329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20833" y="5505438"/>
            <a:ext cx="3981450" cy="6381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11200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Accessibility Checker Inspection Results: WARNINGS</a:t>
            </a:r>
            <a:endParaRPr lang="en-US" dirty="0"/>
          </a:p>
        </p:txBody>
      </p:sp>
      <p:sp>
        <p:nvSpPr>
          <p:cNvPr id="19" name="Content Placeholder 18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Inspection Result WARNINGS:</a:t>
            </a:r>
          </a:p>
          <a:p>
            <a:r>
              <a:rPr lang="en-US" dirty="0" smtClean="0"/>
              <a:t>Includes </a:t>
            </a:r>
            <a:r>
              <a:rPr lang="en-US" dirty="0"/>
              <a:t>content that is </a:t>
            </a:r>
            <a:r>
              <a:rPr lang="en-US" dirty="0" smtClean="0"/>
              <a:t>could be </a:t>
            </a:r>
            <a:r>
              <a:rPr lang="en-US" dirty="0"/>
              <a:t>difficult </a:t>
            </a:r>
            <a:r>
              <a:rPr lang="en-US" dirty="0" smtClean="0"/>
              <a:t>for </a:t>
            </a:r>
            <a:r>
              <a:rPr lang="en-US" dirty="0"/>
              <a:t>people with disabilities to understand</a:t>
            </a:r>
            <a:r>
              <a:rPr lang="en-US" dirty="0" smtClean="0"/>
              <a:t>.</a:t>
            </a:r>
          </a:p>
          <a:p>
            <a:r>
              <a:rPr lang="en-US" dirty="0" smtClean="0"/>
              <a:t>Ideally these items should be fixed to strengthen your document for accessibility.</a:t>
            </a:r>
          </a:p>
        </p:txBody>
      </p:sp>
    </p:spTree>
    <p:extLst>
      <p:ext uri="{BB962C8B-B14F-4D97-AF65-F5344CB8AC3E}">
        <p14:creationId xmlns:p14="http://schemas.microsoft.com/office/powerpoint/2010/main" val="29031606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Accessibility Checker Inspection Results: </a:t>
            </a:r>
            <a:r>
              <a:rPr lang="en-US" dirty="0" smtClean="0"/>
              <a:t>WARNINGS continued</a:t>
            </a:r>
            <a:endParaRPr lang="en-US" dirty="0"/>
          </a:p>
        </p:txBody>
      </p:sp>
      <p:sp>
        <p:nvSpPr>
          <p:cNvPr id="19" name="Content Placeholder 18"/>
          <p:cNvSpPr>
            <a:spLocks noGrp="1"/>
          </p:cNvSpPr>
          <p:nvPr>
            <p:ph sz="half" idx="1"/>
          </p:nvPr>
        </p:nvSpPr>
        <p:spPr>
          <a:xfrm>
            <a:off x="609600" y="1600200"/>
            <a:ext cx="5486400" cy="480060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 smtClean="0"/>
              <a:t>Inspection Result Warnings:</a:t>
            </a:r>
          </a:p>
          <a:p>
            <a:r>
              <a:rPr lang="en-US" dirty="0" smtClean="0"/>
              <a:t>Must be fixed or acknowledged to be correct for accessibility</a:t>
            </a:r>
          </a:p>
          <a:p>
            <a:pPr lvl="1"/>
            <a:r>
              <a:rPr lang="en-US" dirty="0" smtClean="0"/>
              <a:t>There are exceptions to rules</a:t>
            </a:r>
          </a:p>
          <a:p>
            <a:r>
              <a:rPr lang="en-US" dirty="0" smtClean="0"/>
              <a:t>Includes:</a:t>
            </a:r>
          </a:p>
          <a:p>
            <a:pPr lvl="1"/>
            <a:r>
              <a:rPr lang="en-US" dirty="0" smtClean="0"/>
              <a:t>Blank Table Rows or Columns</a:t>
            </a:r>
          </a:p>
          <a:p>
            <a:pPr lvl="1"/>
            <a:r>
              <a:rPr lang="en-US" dirty="0" smtClean="0"/>
              <a:t>Merged or Split Cells</a:t>
            </a:r>
          </a:p>
          <a:p>
            <a:pPr lvl="1"/>
            <a:r>
              <a:rPr lang="en-US" dirty="0" smtClean="0"/>
              <a:t>Unclear Hyperlink Text</a:t>
            </a:r>
          </a:p>
          <a:p>
            <a:pPr lvl="1"/>
            <a:r>
              <a:rPr lang="en-US" dirty="0" smtClean="0"/>
              <a:t>Heading Too Long</a:t>
            </a:r>
          </a:p>
          <a:p>
            <a:pPr lvl="1"/>
            <a:r>
              <a:rPr lang="en-US" dirty="0" smtClean="0"/>
              <a:t>Objects not Inline</a:t>
            </a:r>
          </a:p>
          <a:p>
            <a:pPr lvl="1"/>
            <a:r>
              <a:rPr lang="en-US" dirty="0" smtClean="0"/>
              <a:t>Repeated Blank Characters</a:t>
            </a:r>
          </a:p>
        </p:txBody>
      </p:sp>
      <p:pic>
        <p:nvPicPr>
          <p:cNvPr id="8" name="Content Placeholder 7" descr="Accessibility Checker Inspection Results example"/>
          <p:cNvPicPr>
            <a:picLocks noGrp="1" noChangeAspect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>
            <a:off x="7438656" y="1600200"/>
            <a:ext cx="2902688" cy="4800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12818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Accessibility Checker WARNINGS: </a:t>
            </a:r>
            <a:br>
              <a:rPr lang="en-US" dirty="0" smtClean="0"/>
            </a:br>
            <a:r>
              <a:rPr lang="en-US" dirty="0" smtClean="0"/>
              <a:t>Blank Table Rows or Columns</a:t>
            </a:r>
            <a:endParaRPr lang="en-US" dirty="0"/>
          </a:p>
        </p:txBody>
      </p:sp>
      <p:sp>
        <p:nvSpPr>
          <p:cNvPr id="19" name="Content Placeholder 18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 b="1" dirty="0" smtClean="0"/>
              <a:t>Best Practice</a:t>
            </a:r>
            <a:r>
              <a:rPr lang="en-US" b="1" dirty="0"/>
              <a:t>: </a:t>
            </a:r>
            <a:endParaRPr lang="en-US" b="1" dirty="0" smtClean="0"/>
          </a:p>
          <a:p>
            <a:r>
              <a:rPr lang="en-US" dirty="0" smtClean="0"/>
              <a:t>All tables must not have blank rows </a:t>
            </a:r>
            <a:r>
              <a:rPr lang="en-US" dirty="0"/>
              <a:t>or </a:t>
            </a:r>
            <a:r>
              <a:rPr lang="en-US" dirty="0" smtClean="0"/>
              <a:t>columns </a:t>
            </a:r>
            <a:endParaRPr lang="en-US" sz="2800" dirty="0" smtClean="0"/>
          </a:p>
          <a:p>
            <a:pPr marL="0" indent="0">
              <a:buNone/>
            </a:pPr>
            <a:r>
              <a:rPr lang="en-US" b="1" dirty="0" smtClean="0"/>
              <a:t>Why Fix: </a:t>
            </a:r>
          </a:p>
          <a:p>
            <a:r>
              <a:rPr lang="en-US" dirty="0" smtClean="0"/>
              <a:t>When </a:t>
            </a:r>
            <a:r>
              <a:rPr lang="en-US" dirty="0"/>
              <a:t>tables contain blank rows or columns, it is difficult for non-sighted users to understand and navigate through the table</a:t>
            </a:r>
            <a:r>
              <a:rPr lang="en-US" dirty="0" smtClean="0"/>
              <a:t>.</a:t>
            </a:r>
          </a:p>
          <a:p>
            <a:r>
              <a:rPr lang="en-US" dirty="0" smtClean="0"/>
              <a:t>Blank table cells can mislead a person with a vision disability into thinking there is nothing more in the table.</a:t>
            </a:r>
          </a:p>
        </p:txBody>
      </p:sp>
    </p:spTree>
    <p:extLst>
      <p:ext uri="{BB962C8B-B14F-4D97-AF65-F5344CB8AC3E}">
        <p14:creationId xmlns:p14="http://schemas.microsoft.com/office/powerpoint/2010/main" val="33863667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Accessibility Checker WARNINGS: </a:t>
            </a:r>
            <a:br>
              <a:rPr lang="en-US" dirty="0" smtClean="0"/>
            </a:br>
            <a:r>
              <a:rPr lang="en-US" dirty="0" smtClean="0"/>
              <a:t>Blank Table Rows or Columns continued</a:t>
            </a:r>
            <a:endParaRPr lang="en-US" dirty="0"/>
          </a:p>
        </p:txBody>
      </p:sp>
      <p:sp>
        <p:nvSpPr>
          <p:cNvPr id="19" name="Content Placeholder 18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 sz="2800" b="1" dirty="0" smtClean="0"/>
              <a:t>How to Fix:</a:t>
            </a:r>
          </a:p>
          <a:p>
            <a:r>
              <a:rPr lang="en-US" sz="2800" dirty="0" smtClean="0"/>
              <a:t>Delete unnecessary blank cells.</a:t>
            </a:r>
          </a:p>
          <a:p>
            <a:pPr marL="0" indent="0">
              <a:buNone/>
            </a:pPr>
            <a:r>
              <a:rPr lang="en-US" sz="2800" dirty="0" smtClean="0"/>
              <a:t>OR</a:t>
            </a:r>
            <a:br>
              <a:rPr lang="en-US" sz="2800" dirty="0" smtClean="0"/>
            </a:br>
            <a:r>
              <a:rPr lang="en-US" sz="2800" dirty="0" smtClean="0"/>
              <a:t>If you table is only intended to layout content in your document, clear all table styles from your table.</a:t>
            </a:r>
          </a:p>
          <a:p>
            <a:pPr marL="0" indent="0">
              <a:buNone/>
            </a:pPr>
            <a:r>
              <a:rPr lang="en-US" sz="2800" dirty="0" smtClean="0"/>
              <a:t>To clear styles: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 smtClean="0"/>
              <a:t>Select the entire table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 smtClean="0"/>
              <a:t>Click on Table Tools | Design tab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 smtClean="0"/>
              <a:t>Expand the Table Styles gallery and click Clear on the menu below the gallery</a:t>
            </a:r>
          </a:p>
          <a:p>
            <a:endParaRPr 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22964838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Agenda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Accessibility “Top 10” Review</a:t>
            </a:r>
          </a:p>
          <a:p>
            <a:r>
              <a:rPr lang="en-US" dirty="0" smtClean="0"/>
              <a:t>Accessibility Checker Instructions</a:t>
            </a:r>
          </a:p>
          <a:p>
            <a:r>
              <a:rPr lang="en-US" dirty="0" smtClean="0"/>
              <a:t>Accessibility Checker Inspection Results</a:t>
            </a:r>
          </a:p>
          <a:p>
            <a:pPr lvl="1"/>
            <a:r>
              <a:rPr lang="en-US" dirty="0" smtClean="0"/>
              <a:t>ERRORS</a:t>
            </a:r>
          </a:p>
          <a:p>
            <a:pPr lvl="1"/>
            <a:r>
              <a:rPr lang="en-US" dirty="0" smtClean="0"/>
              <a:t>WARNINGS</a:t>
            </a:r>
          </a:p>
          <a:p>
            <a:pPr lvl="1"/>
            <a:r>
              <a:rPr lang="en-US" dirty="0" smtClean="0"/>
              <a:t>TIPS</a:t>
            </a:r>
          </a:p>
          <a:p>
            <a:r>
              <a:rPr lang="en-US" dirty="0" smtClean="0"/>
              <a:t>Manual Testing Checklist</a:t>
            </a:r>
          </a:p>
          <a:p>
            <a:r>
              <a:rPr lang="en-US" dirty="0" smtClean="0"/>
              <a:t>Lab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48687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Accessibility Checker WARNINGS: </a:t>
            </a:r>
            <a:br>
              <a:rPr lang="en-US" dirty="0" smtClean="0"/>
            </a:br>
            <a:r>
              <a:rPr lang="en-US" dirty="0" smtClean="0"/>
              <a:t>Merged or Split Cells</a:t>
            </a:r>
            <a:endParaRPr lang="en-US" dirty="0"/>
          </a:p>
        </p:txBody>
      </p:sp>
      <p:sp>
        <p:nvSpPr>
          <p:cNvPr id="19" name="Content Placeholder 18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 sz="2800" b="1" dirty="0" smtClean="0"/>
              <a:t>Why Fix: </a:t>
            </a:r>
          </a:p>
          <a:p>
            <a:r>
              <a:rPr lang="en-US" sz="2400" dirty="0" smtClean="0"/>
              <a:t>Tables should have simple two-dimensional structure for easier navigation and ability to be understood by people with disabilities</a:t>
            </a:r>
          </a:p>
          <a:p>
            <a:pPr lvl="1"/>
            <a:r>
              <a:rPr lang="en-US" sz="2000" dirty="0"/>
              <a:t>	</a:t>
            </a:r>
            <a:r>
              <a:rPr lang="en-US" sz="2000" dirty="0" smtClean="0"/>
              <a:t>This WARNING will also appear when you nest tables (embed </a:t>
            </a:r>
            <a:r>
              <a:rPr lang="en-US" sz="2000" dirty="0"/>
              <a:t>a table in a table </a:t>
            </a:r>
            <a:r>
              <a:rPr lang="en-US" sz="2000" dirty="0" smtClean="0"/>
              <a:t>cell)</a:t>
            </a:r>
          </a:p>
          <a:p>
            <a:pPr marL="0" indent="0">
              <a:buNone/>
            </a:pPr>
            <a:r>
              <a:rPr lang="en-US" sz="2800" b="1" dirty="0" smtClean="0"/>
              <a:t>How to Fix: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400" dirty="0" smtClean="0"/>
              <a:t>Click the cell that is split 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400" dirty="0" smtClean="0"/>
              <a:t>On the Layout tab, click Merge Cells in the Merge area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400" dirty="0" smtClean="0"/>
              <a:t>Choose the proper merge criteria </a:t>
            </a:r>
          </a:p>
          <a:p>
            <a:pPr marL="0" indent="0">
              <a:buNone/>
            </a:pPr>
            <a:r>
              <a:rPr lang="en-US" sz="2400" dirty="0" smtClean="0"/>
              <a:t>OR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400" dirty="0" smtClean="0"/>
              <a:t>Click the cell that is merged and choose Split Cells in the Merge area</a:t>
            </a:r>
          </a:p>
        </p:txBody>
      </p:sp>
    </p:spTree>
    <p:extLst>
      <p:ext uri="{BB962C8B-B14F-4D97-AF65-F5344CB8AC3E}">
        <p14:creationId xmlns:p14="http://schemas.microsoft.com/office/powerpoint/2010/main" val="31385434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Accessibility Checker WARNINGS: </a:t>
            </a:r>
            <a:br>
              <a:rPr lang="en-US" dirty="0" smtClean="0"/>
            </a:br>
            <a:r>
              <a:rPr lang="en-US" dirty="0" smtClean="0"/>
              <a:t>Unclear Hyperlink Text</a:t>
            </a:r>
            <a:endParaRPr lang="en-US" dirty="0"/>
          </a:p>
        </p:txBody>
      </p:sp>
      <p:sp>
        <p:nvSpPr>
          <p:cNvPr id="19" name="Content Placeholder 18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 b="1" dirty="0" smtClean="0"/>
              <a:t>Best Practice:</a:t>
            </a:r>
            <a:endParaRPr lang="en-US" sz="2800" b="1" dirty="0" smtClean="0"/>
          </a:p>
          <a:p>
            <a:r>
              <a:rPr lang="en-US" sz="2800" dirty="0" smtClean="0"/>
              <a:t>Add meaningful hyperlink text and Screen tips</a:t>
            </a:r>
          </a:p>
          <a:p>
            <a:pPr marL="0" indent="0">
              <a:buNone/>
            </a:pPr>
            <a:r>
              <a:rPr lang="en-US" b="1" dirty="0" smtClean="0"/>
              <a:t>Why Fix:</a:t>
            </a:r>
          </a:p>
          <a:p>
            <a:r>
              <a:rPr lang="en-US" sz="2800" dirty="0" smtClean="0"/>
              <a:t>Hyperlink text should provide a clear description of the link destination instead of providing </a:t>
            </a:r>
            <a:r>
              <a:rPr lang="en-US" sz="2800" b="1" dirty="0" smtClean="0"/>
              <a:t>only </a:t>
            </a:r>
            <a:r>
              <a:rPr lang="en-US" sz="2800" dirty="0" smtClean="0"/>
              <a:t>the URL</a:t>
            </a:r>
          </a:p>
        </p:txBody>
      </p:sp>
    </p:spTree>
    <p:extLst>
      <p:ext uri="{BB962C8B-B14F-4D97-AF65-F5344CB8AC3E}">
        <p14:creationId xmlns:p14="http://schemas.microsoft.com/office/powerpoint/2010/main" val="8247334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Accessibility Checker WARNINGS: </a:t>
            </a:r>
            <a:br>
              <a:rPr lang="en-US" dirty="0" smtClean="0"/>
            </a:br>
            <a:r>
              <a:rPr lang="en-US" dirty="0" smtClean="0"/>
              <a:t>Unclear Hyperlink Text Continued</a:t>
            </a:r>
            <a:endParaRPr lang="en-US" dirty="0"/>
          </a:p>
        </p:txBody>
      </p:sp>
      <p:sp>
        <p:nvSpPr>
          <p:cNvPr id="19" name="Content Placeholder 18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 sz="2800" b="1" dirty="0" smtClean="0"/>
              <a:t>How To Fix: </a:t>
            </a:r>
            <a:r>
              <a:rPr lang="en-US" sz="2800" dirty="0" smtClean="0"/>
              <a:t>To make the hyperlink text more accessible: 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 smtClean="0"/>
              <a:t>Select the link and click Hyperlink on the Insert tab to open the edit Hyperlink dialog.</a:t>
            </a:r>
          </a:p>
          <a:p>
            <a:pPr marL="857250" lvl="1" indent="-457200"/>
            <a:r>
              <a:rPr lang="en-US" sz="2000" dirty="0" smtClean="0"/>
              <a:t>Or select the words or entire hyperlink, right-click, and select Hyperlink…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 smtClean="0"/>
              <a:t>Type a phrase in the Text to display: field which will briefly describe the link destination.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 smtClean="0"/>
              <a:t>The Address: field is the URL address including http(s)://</a:t>
            </a:r>
          </a:p>
          <a:p>
            <a:pPr marL="0" indent="0">
              <a:buNone/>
            </a:pPr>
            <a:r>
              <a:rPr lang="en-US" sz="2400" dirty="0" smtClean="0"/>
              <a:t>Note: You can also click Screen Tip in the Edit Hyperlink dialog to add a meaningful description to the </a:t>
            </a:r>
            <a:r>
              <a:rPr lang="en-US" sz="2400" dirty="0"/>
              <a:t>hyperlink</a:t>
            </a:r>
            <a:r>
              <a:rPr lang="en-US" sz="2400" dirty="0" smtClean="0"/>
              <a:t>. The Screen Tip text  appears </a:t>
            </a:r>
            <a:r>
              <a:rPr lang="en-US" sz="2400" dirty="0"/>
              <a:t>when your cursor hovers over text or images that include a hyperlink</a:t>
            </a:r>
            <a:r>
              <a:rPr lang="en-US" sz="2400" dirty="0" smtClean="0"/>
              <a:t>.</a:t>
            </a:r>
          </a:p>
          <a:p>
            <a:pPr marL="0" indent="0">
              <a:buNone/>
            </a:pPr>
            <a:r>
              <a:rPr lang="en-US" sz="2800" b="1" dirty="0"/>
              <a:t>Exception to the rule:</a:t>
            </a:r>
            <a:r>
              <a:rPr lang="en-US" sz="2800" dirty="0"/>
              <a:t> </a:t>
            </a:r>
          </a:p>
          <a:p>
            <a:r>
              <a:rPr lang="en-US" sz="2000" dirty="0"/>
              <a:t>When you expect the document to be printed, the link needs to be stated in its </a:t>
            </a:r>
            <a:r>
              <a:rPr lang="en-US" sz="2000" dirty="0" smtClean="0"/>
              <a:t>entirety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5088647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Accessibility Checker WARNINGS: </a:t>
            </a:r>
            <a:br>
              <a:rPr lang="en-US" dirty="0" smtClean="0"/>
            </a:br>
            <a:r>
              <a:rPr lang="en-US" dirty="0" smtClean="0"/>
              <a:t>Heading Too Long</a:t>
            </a:r>
            <a:endParaRPr lang="en-US" dirty="0"/>
          </a:p>
        </p:txBody>
      </p:sp>
      <p:sp>
        <p:nvSpPr>
          <p:cNvPr id="19" name="Content Placeholder 18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 sz="2800" b="1" dirty="0" smtClean="0"/>
              <a:t>Best Practice: </a:t>
            </a:r>
          </a:p>
          <a:p>
            <a:r>
              <a:rPr lang="en-US" sz="2400" dirty="0" smtClean="0"/>
              <a:t>Headings need to be descriptive but not too long. Up to 2 lines is a good guideline with 1 line preferred.</a:t>
            </a:r>
          </a:p>
          <a:p>
            <a:r>
              <a:rPr lang="en-US" sz="2400" dirty="0" smtClean="0"/>
              <a:t>Even though Heading Too Long is not a requirement, it is good to fix to strengthen your document for accessibility.</a:t>
            </a:r>
          </a:p>
          <a:p>
            <a:pPr marL="0" indent="0">
              <a:buNone/>
            </a:pPr>
            <a:r>
              <a:rPr lang="en-US" sz="2800" b="1" dirty="0" smtClean="0"/>
              <a:t>Why Fix: </a:t>
            </a:r>
          </a:p>
          <a:p>
            <a:r>
              <a:rPr lang="en-US" sz="2400" dirty="0" smtClean="0"/>
              <a:t>Short, concise headings make it easier for people with disabilities to quickly navigate the document structure.</a:t>
            </a:r>
          </a:p>
          <a:p>
            <a:pPr marL="0" indent="0">
              <a:buNone/>
            </a:pPr>
            <a:r>
              <a:rPr lang="en-US" sz="2800" b="1" dirty="0" smtClean="0"/>
              <a:t>How to Fix: </a:t>
            </a:r>
          </a:p>
          <a:p>
            <a:r>
              <a:rPr lang="en-US" sz="2400" dirty="0" smtClean="0"/>
              <a:t>Shorten long titles to concise words or short phrase. Add subsequent information to content under title.</a:t>
            </a:r>
          </a:p>
          <a:p>
            <a:endParaRPr lang="en-US" sz="2000" dirty="0" smtClean="0"/>
          </a:p>
        </p:txBody>
      </p:sp>
    </p:spTree>
    <p:extLst>
      <p:ext uri="{BB962C8B-B14F-4D97-AF65-F5344CB8AC3E}">
        <p14:creationId xmlns:p14="http://schemas.microsoft.com/office/powerpoint/2010/main" val="30696427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Accessibility Checker WARNINGS: </a:t>
            </a:r>
            <a:br>
              <a:rPr lang="en-US" dirty="0" smtClean="0"/>
            </a:br>
            <a:r>
              <a:rPr lang="en-US" dirty="0" smtClean="0"/>
              <a:t>Repeated Blank Characters</a:t>
            </a:r>
            <a:endParaRPr lang="en-US" dirty="0"/>
          </a:p>
        </p:txBody>
      </p:sp>
      <p:sp>
        <p:nvSpPr>
          <p:cNvPr id="19" name="Content Placeholder 18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 b="1" dirty="0" smtClean="0"/>
              <a:t>Best Practice:</a:t>
            </a:r>
          </a:p>
          <a:p>
            <a:r>
              <a:rPr lang="en-US" sz="2800" dirty="0" smtClean="0"/>
              <a:t>Use indent, tab stops, or built-in table function instead of space, space, space and tab, tab, tab to line up data. </a:t>
            </a:r>
          </a:p>
          <a:p>
            <a:r>
              <a:rPr lang="en-US" sz="2800" dirty="0" smtClean="0"/>
              <a:t>Use paragraph and avoid using multiple carriage returns (Enters) to get paging</a:t>
            </a:r>
          </a:p>
          <a:p>
            <a:pPr marL="0" indent="0">
              <a:buNone/>
            </a:pPr>
            <a:r>
              <a:rPr lang="en-US" b="1" dirty="0" smtClean="0"/>
              <a:t>Why Fix:</a:t>
            </a:r>
          </a:p>
          <a:p>
            <a:r>
              <a:rPr lang="en-US" sz="2800" dirty="0" smtClean="0"/>
              <a:t>Any extra “blanks” (spaces, tabs, and empty paragraphs) may be perceived as the end of the information.</a:t>
            </a:r>
          </a:p>
          <a:p>
            <a:r>
              <a:rPr lang="en-US" sz="2800" dirty="0" smtClean="0"/>
              <a:t>Older screen readers may stop reading when multiple spaces are encountered</a:t>
            </a:r>
          </a:p>
        </p:txBody>
      </p:sp>
    </p:spTree>
    <p:extLst>
      <p:ext uri="{BB962C8B-B14F-4D97-AF65-F5344CB8AC3E}">
        <p14:creationId xmlns:p14="http://schemas.microsoft.com/office/powerpoint/2010/main" val="16179581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Accessibility Checker WARNINGS: </a:t>
            </a:r>
            <a:br>
              <a:rPr lang="en-US" dirty="0" smtClean="0"/>
            </a:br>
            <a:r>
              <a:rPr lang="en-US" dirty="0" smtClean="0"/>
              <a:t>Repeated Blank Characters continued</a:t>
            </a:r>
            <a:endParaRPr lang="en-US" dirty="0"/>
          </a:p>
        </p:txBody>
      </p:sp>
      <p:sp>
        <p:nvSpPr>
          <p:cNvPr id="19" name="Content Placeholder 18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 sz="2800" b="1" dirty="0" smtClean="0"/>
              <a:t>How To Fix:</a:t>
            </a:r>
          </a:p>
          <a:p>
            <a:r>
              <a:rPr lang="en-US" sz="2800" dirty="0" smtClean="0"/>
              <a:t>Use formatting, indenting, and styles to create whitespace instead of repeating blank characters. </a:t>
            </a:r>
          </a:p>
          <a:p>
            <a:r>
              <a:rPr lang="en-US" sz="2800" dirty="0" smtClean="0"/>
              <a:t>To use formatting to add whitespace around a paragraph:</a:t>
            </a:r>
          </a:p>
          <a:p>
            <a:pPr marL="914400" lvl="1" indent="-514350">
              <a:buFont typeface="+mj-lt"/>
              <a:buAutoNum type="arabicPeriod"/>
            </a:pPr>
            <a:r>
              <a:rPr lang="en-US" sz="2400" dirty="0" smtClean="0"/>
              <a:t>Remove any existing whitespace around the paragraph</a:t>
            </a:r>
          </a:p>
          <a:p>
            <a:pPr marL="914400" lvl="1" indent="-514350">
              <a:buFont typeface="+mj-lt"/>
              <a:buAutoNum type="arabicPeriod"/>
            </a:pPr>
            <a:r>
              <a:rPr lang="en-US" sz="2400" dirty="0" smtClean="0"/>
              <a:t>Select the text, then right-click and choose Paragraph.</a:t>
            </a:r>
          </a:p>
          <a:p>
            <a:pPr marL="914400" lvl="1" indent="-514350">
              <a:buFont typeface="+mj-lt"/>
              <a:buAutoNum type="arabicPeriod"/>
            </a:pPr>
            <a:r>
              <a:rPr lang="en-US" sz="2400" dirty="0" smtClean="0"/>
              <a:t>Select values for Indentation and Spacing to create whitespace</a:t>
            </a:r>
          </a:p>
          <a:p>
            <a:r>
              <a:rPr lang="en-US" sz="2800" dirty="0" smtClean="0"/>
              <a:t>To un-anchor an image that you added multiple carriage returns behind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sz="2400" dirty="0" smtClean="0"/>
              <a:t>Select the image, right-click, select Wrap Text, select ‘In Line with Text’</a:t>
            </a:r>
          </a:p>
        </p:txBody>
      </p:sp>
    </p:spTree>
    <p:extLst>
      <p:ext uri="{BB962C8B-B14F-4D97-AF65-F5344CB8AC3E}">
        <p14:creationId xmlns:p14="http://schemas.microsoft.com/office/powerpoint/2010/main" val="917358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Stop and Do: WARNINGS Check and Fix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Fix WARNINGS in your document:</a:t>
            </a:r>
          </a:p>
          <a:p>
            <a:pPr lvl="1"/>
            <a:r>
              <a:rPr lang="en-US" dirty="0" smtClean="0"/>
              <a:t>Blank </a:t>
            </a:r>
            <a:r>
              <a:rPr lang="en-US" dirty="0"/>
              <a:t>Table Rows or Columns</a:t>
            </a:r>
          </a:p>
          <a:p>
            <a:pPr lvl="1"/>
            <a:r>
              <a:rPr lang="en-US" dirty="0"/>
              <a:t>Merged or Split Cells</a:t>
            </a:r>
          </a:p>
          <a:p>
            <a:pPr lvl="1"/>
            <a:r>
              <a:rPr lang="en-US" dirty="0"/>
              <a:t>Unclear Hyperlink Text</a:t>
            </a:r>
          </a:p>
          <a:p>
            <a:pPr lvl="1"/>
            <a:r>
              <a:rPr lang="en-US" dirty="0"/>
              <a:t>Heading Too Long</a:t>
            </a:r>
          </a:p>
          <a:p>
            <a:pPr lvl="1"/>
            <a:r>
              <a:rPr lang="en-US" dirty="0"/>
              <a:t>Objects not Inline</a:t>
            </a:r>
          </a:p>
          <a:p>
            <a:pPr lvl="1"/>
            <a:r>
              <a:rPr lang="en-US" dirty="0"/>
              <a:t>Repeated Blank </a:t>
            </a:r>
            <a:r>
              <a:rPr lang="en-US" dirty="0" smtClean="0"/>
              <a:t>Characters</a:t>
            </a:r>
            <a:endParaRPr lang="en-US" dirty="0"/>
          </a:p>
        </p:txBody>
      </p:sp>
      <p:pic>
        <p:nvPicPr>
          <p:cNvPr id="5" name="Content Placeholder 7" descr="Accessibility Checker Inspection Results example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7438656" y="1041400"/>
            <a:ext cx="2902688" cy="480060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38656" y="6081712"/>
            <a:ext cx="3194075" cy="5119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44270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Accessibility Checker Inspection Results: TIPS</a:t>
            </a:r>
            <a:endParaRPr lang="en-US" dirty="0"/>
          </a:p>
        </p:txBody>
      </p:sp>
      <p:sp>
        <p:nvSpPr>
          <p:cNvPr id="19" name="Content Placeholder 18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Inspection Result TIPS:</a:t>
            </a:r>
          </a:p>
          <a:p>
            <a:r>
              <a:rPr lang="en-US" dirty="0" smtClean="0"/>
              <a:t>Includes:</a:t>
            </a:r>
          </a:p>
          <a:p>
            <a:pPr lvl="1"/>
            <a:r>
              <a:rPr lang="en-US" dirty="0" smtClean="0"/>
              <a:t>Using Image Watermark</a:t>
            </a:r>
          </a:p>
          <a:p>
            <a:pPr lvl="1"/>
            <a:r>
              <a:rPr lang="en-US" dirty="0" smtClean="0"/>
              <a:t>Skipped Heading Level</a:t>
            </a:r>
          </a:p>
        </p:txBody>
      </p:sp>
      <p:pic>
        <p:nvPicPr>
          <p:cNvPr id="7" name="Content Placeholder 6" descr="Accessibility Checker Inspection Results example"/>
          <p:cNvPicPr>
            <a:picLocks noGrp="1" noChangeAspect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>
            <a:off x="6751637" y="1666875"/>
            <a:ext cx="3590925" cy="2333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82320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Accessibility Checker TIPS: </a:t>
            </a:r>
            <a:br>
              <a:rPr lang="en-US" dirty="0" smtClean="0"/>
            </a:br>
            <a:r>
              <a:rPr lang="en-US" dirty="0" smtClean="0"/>
              <a:t>Using Image Watermark</a:t>
            </a:r>
            <a:endParaRPr lang="en-US" dirty="0"/>
          </a:p>
        </p:txBody>
      </p:sp>
      <p:sp>
        <p:nvSpPr>
          <p:cNvPr id="19" name="Content Placeholder 18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 b="1" dirty="0" smtClean="0"/>
              <a:t>Why Fix: </a:t>
            </a:r>
          </a:p>
          <a:p>
            <a:r>
              <a:rPr lang="en-US" dirty="0" smtClean="0"/>
              <a:t>Images  used as watermarks may not be understood by people with vision or cognitive disabilities.</a:t>
            </a:r>
          </a:p>
          <a:p>
            <a:pPr marL="0" indent="0">
              <a:buNone/>
            </a:pPr>
            <a:r>
              <a:rPr lang="en-US" b="1" dirty="0" smtClean="0"/>
              <a:t>How to Fix: </a:t>
            </a:r>
          </a:p>
          <a:p>
            <a:r>
              <a:rPr lang="en-US" sz="2800" dirty="0" smtClean="0"/>
              <a:t>Watermarks </a:t>
            </a:r>
            <a:r>
              <a:rPr lang="en-US" sz="2800" dirty="0"/>
              <a:t>cannot be made accessible. Make sure the information included in the watermark is also included elsewhere in the document</a:t>
            </a:r>
            <a:r>
              <a:rPr lang="en-US" sz="2800" dirty="0" smtClean="0"/>
              <a:t>.</a:t>
            </a:r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29904021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Accessibility Checker TIPS: </a:t>
            </a:r>
            <a:br>
              <a:rPr lang="en-US" dirty="0" smtClean="0"/>
            </a:br>
            <a:r>
              <a:rPr lang="en-US" dirty="0"/>
              <a:t>Skipped Heading </a:t>
            </a:r>
            <a:r>
              <a:rPr lang="en-US" dirty="0" smtClean="0"/>
              <a:t>Level</a:t>
            </a:r>
            <a:endParaRPr lang="en-US" dirty="0"/>
          </a:p>
        </p:txBody>
      </p:sp>
      <p:sp>
        <p:nvSpPr>
          <p:cNvPr id="19" name="Content Placeholder 18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 sz="3600" b="1" dirty="0" smtClean="0"/>
              <a:t>Best Practice:</a:t>
            </a:r>
          </a:p>
          <a:p>
            <a:r>
              <a:rPr lang="en-US" dirty="0" smtClean="0"/>
              <a:t>Check Navigation pane for readability </a:t>
            </a:r>
          </a:p>
          <a:p>
            <a:pPr lvl="1"/>
            <a:r>
              <a:rPr lang="en-US" dirty="0" smtClean="0"/>
              <a:t>It can show if entire sections are missing (acts like an Index does)</a:t>
            </a:r>
          </a:p>
          <a:p>
            <a:pPr marL="0" indent="0">
              <a:buNone/>
            </a:pPr>
            <a:r>
              <a:rPr lang="en-US" sz="3600" b="1" dirty="0" smtClean="0"/>
              <a:t>Why Fix:</a:t>
            </a:r>
          </a:p>
          <a:p>
            <a:r>
              <a:rPr lang="en-US" dirty="0" smtClean="0"/>
              <a:t>This Navigation Pane is used for navigability in a document</a:t>
            </a:r>
          </a:p>
          <a:p>
            <a:r>
              <a:rPr lang="en-US" dirty="0" smtClean="0"/>
              <a:t>Using heading levels in logical order makes it easier for readers to find information and navigate the document.</a:t>
            </a:r>
          </a:p>
        </p:txBody>
      </p:sp>
    </p:spTree>
    <p:extLst>
      <p:ext uri="{BB962C8B-B14F-4D97-AF65-F5344CB8AC3E}">
        <p14:creationId xmlns:p14="http://schemas.microsoft.com/office/powerpoint/2010/main" val="30154307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Accessibility “Top 10” Course Material List Quick Review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514350" lvl="0" indent="-514350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b="1" dirty="0"/>
              <a:t>Link to Accessibility Statement</a:t>
            </a:r>
          </a:p>
          <a:p>
            <a:pPr marL="514350" indent="-514350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b="1" dirty="0"/>
              <a:t>Keep Content Simple</a:t>
            </a:r>
          </a:p>
          <a:p>
            <a:pPr marL="514350" indent="-514350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b="1" dirty="0"/>
              <a:t>Use Headings (Styles)</a:t>
            </a:r>
          </a:p>
          <a:p>
            <a:pPr marL="514350" lvl="0" indent="-514350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b="1" dirty="0"/>
              <a:t>Use Color and Contrast Thoughtfully</a:t>
            </a:r>
          </a:p>
          <a:p>
            <a:pPr marL="514350" indent="-514350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b="1" dirty="0"/>
              <a:t>Review Accessibility Checker Suggestions</a:t>
            </a:r>
          </a:p>
          <a:p>
            <a:pPr marL="514350" indent="-514350">
              <a:lnSpc>
                <a:spcPct val="120000"/>
              </a:lnSpc>
              <a:spcBef>
                <a:spcPts val="0"/>
              </a:spcBef>
              <a:buFont typeface="+mj-lt"/>
              <a:buAutoNum type="arabicPeriod" startAt="6"/>
            </a:pPr>
            <a:r>
              <a:rPr lang="en-US" b="1" dirty="0"/>
              <a:t>Audio &amp; Video Need Transcripts or Captioning</a:t>
            </a:r>
          </a:p>
          <a:p>
            <a:pPr marL="514350" lvl="0" indent="-514350">
              <a:lnSpc>
                <a:spcPct val="120000"/>
              </a:lnSpc>
              <a:spcBef>
                <a:spcPts val="0"/>
              </a:spcBef>
              <a:buFont typeface="+mj-lt"/>
              <a:buAutoNum type="arabicPeriod" startAt="6"/>
            </a:pPr>
            <a:r>
              <a:rPr lang="en-US" b="1" dirty="0"/>
              <a:t>Hyperlinks Need to Make Sense</a:t>
            </a:r>
          </a:p>
          <a:p>
            <a:pPr marL="514350" lvl="0" indent="-514350">
              <a:lnSpc>
                <a:spcPct val="120000"/>
              </a:lnSpc>
              <a:spcBef>
                <a:spcPts val="0"/>
              </a:spcBef>
              <a:buFont typeface="+mj-lt"/>
              <a:buAutoNum type="arabicPeriod" startAt="6"/>
            </a:pPr>
            <a:r>
              <a:rPr lang="en-US" b="1" dirty="0"/>
              <a:t>Provide Alternate Text</a:t>
            </a:r>
          </a:p>
          <a:p>
            <a:pPr marL="514350" indent="-514350">
              <a:lnSpc>
                <a:spcPct val="120000"/>
              </a:lnSpc>
              <a:spcBef>
                <a:spcPts val="0"/>
              </a:spcBef>
              <a:buFont typeface="+mj-lt"/>
              <a:buAutoNum type="arabicPeriod" startAt="6"/>
            </a:pPr>
            <a:r>
              <a:rPr lang="en-US" b="1" dirty="0"/>
              <a:t>The More Ways the Better!</a:t>
            </a:r>
          </a:p>
          <a:p>
            <a:pPr marL="514350" indent="-514350">
              <a:lnSpc>
                <a:spcPct val="120000"/>
              </a:lnSpc>
              <a:spcBef>
                <a:spcPts val="0"/>
              </a:spcBef>
              <a:buFont typeface="+mj-lt"/>
              <a:buAutoNum type="arabicPeriod" startAt="6"/>
            </a:pPr>
            <a:r>
              <a:rPr lang="en-US" b="1" dirty="0"/>
              <a:t> Consistency, Consistency, Consistency</a:t>
            </a:r>
            <a:r>
              <a:rPr lang="en-US" b="1" dirty="0" smtClean="0"/>
              <a:t>…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0759706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Accessibility Checker TIPS: </a:t>
            </a:r>
            <a:br>
              <a:rPr lang="en-US" dirty="0" smtClean="0"/>
            </a:br>
            <a:r>
              <a:rPr lang="en-US" dirty="0"/>
              <a:t>Skipped Heading </a:t>
            </a:r>
            <a:r>
              <a:rPr lang="en-US" dirty="0" smtClean="0"/>
              <a:t>Level continued</a:t>
            </a:r>
            <a:endParaRPr lang="en-US" dirty="0"/>
          </a:p>
        </p:txBody>
      </p:sp>
      <p:sp>
        <p:nvSpPr>
          <p:cNvPr id="19" name="Content Placeholder 18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 b="1" dirty="0" smtClean="0"/>
              <a:t>How to Fix:</a:t>
            </a:r>
          </a:p>
          <a:p>
            <a:r>
              <a:rPr lang="en-US" dirty="0" smtClean="0"/>
              <a:t>Open the Navigation Pane (Click View tab and select Navigation Pane in the Show area)</a:t>
            </a:r>
          </a:p>
          <a:p>
            <a:r>
              <a:rPr lang="en-US" dirty="0" smtClean="0"/>
              <a:t>Find skipped heading and change Style appropriately</a:t>
            </a:r>
          </a:p>
          <a:p>
            <a:pPr marL="0" indent="0">
              <a:buNone/>
            </a:pPr>
            <a:r>
              <a:rPr lang="en-US" b="1" dirty="0" smtClean="0"/>
              <a:t>Exception to the rule: </a:t>
            </a:r>
          </a:p>
          <a:p>
            <a:r>
              <a:rPr lang="en-US" dirty="0" smtClean="0"/>
              <a:t>Does it make sense being skipped? If so, it is a TIP and just a suggestion to strengthen the document for accessibility.</a:t>
            </a:r>
          </a:p>
        </p:txBody>
      </p:sp>
    </p:spTree>
    <p:extLst>
      <p:ext uri="{BB962C8B-B14F-4D97-AF65-F5344CB8AC3E}">
        <p14:creationId xmlns:p14="http://schemas.microsoft.com/office/powerpoint/2010/main" val="7862719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Stop and Do: TIPS Check and Fix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600200"/>
            <a:ext cx="10972800" cy="2222500"/>
          </a:xfrm>
        </p:spPr>
        <p:txBody>
          <a:bodyPr/>
          <a:lstStyle/>
          <a:p>
            <a:r>
              <a:rPr lang="en-US" dirty="0" smtClean="0"/>
              <a:t>Open the Navigation Pane:</a:t>
            </a:r>
          </a:p>
          <a:p>
            <a:pPr lvl="1"/>
            <a:r>
              <a:rPr lang="en-US" dirty="0" smtClean="0"/>
              <a:t>Click View </a:t>
            </a:r>
          </a:p>
          <a:p>
            <a:pPr lvl="1"/>
            <a:r>
              <a:rPr lang="en-US" dirty="0" smtClean="0"/>
              <a:t>Select Navigation Pane in the Show area</a:t>
            </a:r>
            <a:endParaRPr lang="en-US" dirty="0"/>
          </a:p>
        </p:txBody>
      </p:sp>
      <p:pic>
        <p:nvPicPr>
          <p:cNvPr id="4" name="Picture 3" descr="Microsoft Word Menu Bar showing Navigation Pane checked in the Show Area of the View Tab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52537" y="3311525"/>
            <a:ext cx="9382125" cy="165735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609600" y="5232400"/>
            <a:ext cx="723787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200" dirty="0" smtClean="0">
                <a:solidFill>
                  <a:schemeClr val="bg1"/>
                </a:solidFill>
              </a:rPr>
              <a:t>Correct any Skipped Heading Levels </a:t>
            </a:r>
            <a:endParaRPr lang="en-US" sz="3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475057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Manual Testing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 Accessibility Checker is a program and checks all of the previous items</a:t>
            </a:r>
          </a:p>
          <a:p>
            <a:r>
              <a:rPr lang="en-US" dirty="0" smtClean="0"/>
              <a:t>Manual testing is still needed to ensure your documents are strengthened even more for accessibility</a:t>
            </a:r>
          </a:p>
        </p:txBody>
      </p:sp>
    </p:spTree>
    <p:extLst>
      <p:ext uri="{BB962C8B-B14F-4D97-AF65-F5344CB8AC3E}">
        <p14:creationId xmlns:p14="http://schemas.microsoft.com/office/powerpoint/2010/main" val="4733033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Manual Testing Checklist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Manual Testing Checklist includes:</a:t>
            </a:r>
          </a:p>
          <a:p>
            <a:pPr lvl="1"/>
            <a:r>
              <a:rPr lang="en-US" dirty="0" smtClean="0"/>
              <a:t>List formatting</a:t>
            </a:r>
          </a:p>
          <a:p>
            <a:pPr lvl="1"/>
            <a:r>
              <a:rPr lang="en-US" dirty="0" smtClean="0"/>
              <a:t>Language settings</a:t>
            </a:r>
          </a:p>
          <a:p>
            <a:pPr lvl="1"/>
            <a:r>
              <a:rPr lang="en-US" dirty="0" smtClean="0"/>
              <a:t>Document properties</a:t>
            </a:r>
          </a:p>
          <a:p>
            <a:pPr lvl="1"/>
            <a:r>
              <a:rPr lang="en-US" dirty="0" smtClean="0"/>
              <a:t>Color and contrast</a:t>
            </a:r>
          </a:p>
          <a:p>
            <a:pPr lvl="1"/>
            <a:r>
              <a:rPr lang="en-US" dirty="0" smtClean="0"/>
              <a:t>Complex tables</a:t>
            </a:r>
          </a:p>
          <a:p>
            <a:pPr lvl="1"/>
            <a:r>
              <a:rPr lang="en-US" dirty="0" smtClean="0"/>
              <a:t>Check if using unclear (for example: Click here) hyperlinks</a:t>
            </a:r>
          </a:p>
          <a:p>
            <a:pPr lvl="1"/>
            <a:r>
              <a:rPr lang="en-US" dirty="0" smtClean="0"/>
              <a:t>Adding structure to documents using Headings and Styles</a:t>
            </a:r>
          </a:p>
          <a:p>
            <a:pPr lvl="1"/>
            <a:r>
              <a:rPr lang="en-US" dirty="0" smtClean="0"/>
              <a:t>Blank table entries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20564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Lab Time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Introducing Eric Scoles as our Lab Assistant! </a:t>
            </a:r>
          </a:p>
          <a:p>
            <a:r>
              <a:rPr lang="en-US" dirty="0" smtClean="0"/>
              <a:t>If you do not already have a file open:</a:t>
            </a:r>
          </a:p>
          <a:p>
            <a:pPr lvl="1"/>
            <a:r>
              <a:rPr lang="en-US" dirty="0" smtClean="0"/>
              <a:t>Log in and access your P:\ drive</a:t>
            </a:r>
          </a:p>
          <a:p>
            <a:pPr lvl="1"/>
            <a:r>
              <a:rPr lang="en-US" dirty="0" smtClean="0"/>
              <a:t>Grab a file – any file – and run the Accessibility Checker</a:t>
            </a:r>
          </a:p>
          <a:p>
            <a:pPr lvl="2"/>
            <a:r>
              <a:rPr lang="en-US" dirty="0" smtClean="0"/>
              <a:t>File -&gt; Check for Issues -&gt; Check Accessibility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47792" y="4641838"/>
            <a:ext cx="5459217" cy="8750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85547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8976" y="2759786"/>
            <a:ext cx="10972800" cy="868362"/>
          </a:xfrm>
        </p:spPr>
        <p:txBody>
          <a:bodyPr>
            <a:noAutofit/>
          </a:bodyPr>
          <a:lstStyle/>
          <a:p>
            <a:r>
              <a:rPr lang="en-US" sz="6600" dirty="0" smtClean="0"/>
              <a:t>Questions?</a:t>
            </a:r>
            <a:endParaRPr lang="en-US" sz="6600" dirty="0"/>
          </a:p>
        </p:txBody>
      </p:sp>
      <p:sp>
        <p:nvSpPr>
          <p:cNvPr id="3" name="Rectangle 2"/>
          <p:cNvSpPr/>
          <p:nvPr/>
        </p:nvSpPr>
        <p:spPr>
          <a:xfrm>
            <a:off x="589280" y="5788075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I’m also available for any accessibility questions.</a:t>
            </a:r>
          </a:p>
          <a:p>
            <a:r>
              <a:rPr lang="en-US" dirty="0">
                <a:solidFill>
                  <a:schemeClr val="bg1"/>
                </a:solidFill>
              </a:rPr>
              <a:t>Nancy Pabros, nlpabros@genesee.edu, </a:t>
            </a:r>
            <a:r>
              <a:rPr lang="en-US" dirty="0" smtClean="0">
                <a:solidFill>
                  <a:schemeClr val="bg1"/>
                </a:solidFill>
              </a:rPr>
              <a:t>x6112, T133</a:t>
            </a:r>
          </a:p>
        </p:txBody>
      </p:sp>
    </p:spTree>
    <p:extLst>
      <p:ext uri="{BB962C8B-B14F-4D97-AF65-F5344CB8AC3E}">
        <p14:creationId xmlns:p14="http://schemas.microsoft.com/office/powerpoint/2010/main" val="822388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Feedback Is Appreciated</a:t>
            </a:r>
            <a:endParaRPr lang="en-US" dirty="0"/>
          </a:p>
        </p:txBody>
      </p:sp>
      <p:sp>
        <p:nvSpPr>
          <p:cNvPr id="5" name="Rectangle 4" descr=" "/>
          <p:cNvSpPr/>
          <p:nvPr/>
        </p:nvSpPr>
        <p:spPr>
          <a:xfrm>
            <a:off x="0" y="2083100"/>
            <a:ext cx="12192000" cy="24384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 descr="Genesee Community College &amp; Office of Online Learning logo" title="Genesee Community College &amp; Office of Online Learning logo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9200" y="2387900"/>
            <a:ext cx="9753600" cy="1828800"/>
          </a:xfrm>
          <a:prstGeom prst="rect">
            <a:avLst/>
          </a:prstGeom>
        </p:spPr>
      </p:pic>
      <p:sp>
        <p:nvSpPr>
          <p:cNvPr id="7" name="Title 1"/>
          <p:cNvSpPr txBox="1">
            <a:spLocks/>
          </p:cNvSpPr>
          <p:nvPr/>
        </p:nvSpPr>
        <p:spPr>
          <a:xfrm>
            <a:off x="368300" y="5357019"/>
            <a:ext cx="10972800" cy="8683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000" b="1" kern="1200">
                <a:solidFill>
                  <a:schemeClr val="accent1">
                    <a:lumMod val="60000"/>
                    <a:lumOff val="4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Thank You!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77798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Making Documents Accessible: Review Accessibility Checker Suggestions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514350" lvl="0" indent="-514350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2400" b="1" dirty="0">
                <a:solidFill>
                  <a:schemeClr val="bg2"/>
                </a:solidFill>
              </a:rPr>
              <a:t>Link to Accessibility Statement</a:t>
            </a:r>
          </a:p>
          <a:p>
            <a:pPr marL="514350" indent="-514350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2400" b="1" dirty="0">
                <a:solidFill>
                  <a:schemeClr val="bg2"/>
                </a:solidFill>
              </a:rPr>
              <a:t>Keep Content Simple</a:t>
            </a:r>
          </a:p>
          <a:p>
            <a:pPr marL="514350" indent="-514350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2400" b="1" dirty="0">
                <a:solidFill>
                  <a:schemeClr val="bg2"/>
                </a:solidFill>
              </a:rPr>
              <a:t>Use Headings (Styles)</a:t>
            </a:r>
          </a:p>
          <a:p>
            <a:pPr marL="514350" lvl="0" indent="-514350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2400" b="1" dirty="0">
                <a:solidFill>
                  <a:schemeClr val="accent5">
                    <a:lumMod val="20000"/>
                    <a:lumOff val="80000"/>
                  </a:schemeClr>
                </a:solidFill>
              </a:rPr>
              <a:t>Use Color and Contrast Thoughtfully</a:t>
            </a:r>
          </a:p>
          <a:p>
            <a:pPr marL="514350" indent="-514350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3800" b="1" dirty="0"/>
              <a:t>Review Accessibility Checker Suggestions</a:t>
            </a:r>
          </a:p>
          <a:p>
            <a:pPr marL="514350" indent="-514350">
              <a:lnSpc>
                <a:spcPct val="120000"/>
              </a:lnSpc>
              <a:spcBef>
                <a:spcPts val="0"/>
              </a:spcBef>
              <a:buFont typeface="+mj-lt"/>
              <a:buAutoNum type="arabicPeriod" startAt="6"/>
            </a:pPr>
            <a:r>
              <a:rPr lang="en-US" sz="2400" b="1" dirty="0">
                <a:solidFill>
                  <a:schemeClr val="bg2"/>
                </a:solidFill>
              </a:rPr>
              <a:t>Audio &amp; Video Need Transcripts or Captioning</a:t>
            </a:r>
          </a:p>
          <a:p>
            <a:pPr marL="514350" lvl="0" indent="-514350">
              <a:lnSpc>
                <a:spcPct val="120000"/>
              </a:lnSpc>
              <a:spcBef>
                <a:spcPts val="0"/>
              </a:spcBef>
              <a:buFont typeface="+mj-lt"/>
              <a:buAutoNum type="arabicPeriod" startAt="6"/>
            </a:pPr>
            <a:r>
              <a:rPr lang="en-US" sz="2400" b="1" dirty="0">
                <a:solidFill>
                  <a:schemeClr val="bg2"/>
                </a:solidFill>
              </a:rPr>
              <a:t>Hyperlinks Need to Make Sense</a:t>
            </a:r>
          </a:p>
          <a:p>
            <a:pPr marL="514350" lvl="0" indent="-514350">
              <a:lnSpc>
                <a:spcPct val="120000"/>
              </a:lnSpc>
              <a:spcBef>
                <a:spcPts val="0"/>
              </a:spcBef>
              <a:buFont typeface="+mj-lt"/>
              <a:buAutoNum type="arabicPeriod" startAt="6"/>
            </a:pPr>
            <a:r>
              <a:rPr lang="en-US" sz="2400" b="1" dirty="0">
                <a:solidFill>
                  <a:schemeClr val="bg2"/>
                </a:solidFill>
              </a:rPr>
              <a:t>Provide Alternate Text</a:t>
            </a:r>
          </a:p>
          <a:p>
            <a:pPr marL="514350" indent="-514350">
              <a:lnSpc>
                <a:spcPct val="120000"/>
              </a:lnSpc>
              <a:spcBef>
                <a:spcPts val="0"/>
              </a:spcBef>
              <a:buFont typeface="+mj-lt"/>
              <a:buAutoNum type="arabicPeriod" startAt="6"/>
            </a:pPr>
            <a:r>
              <a:rPr lang="en-US" sz="2400" b="1" dirty="0">
                <a:solidFill>
                  <a:schemeClr val="bg2"/>
                </a:solidFill>
              </a:rPr>
              <a:t>The More Ways the Better!</a:t>
            </a:r>
          </a:p>
          <a:p>
            <a:pPr marL="514350" indent="-514350">
              <a:lnSpc>
                <a:spcPct val="120000"/>
              </a:lnSpc>
              <a:spcBef>
                <a:spcPts val="0"/>
              </a:spcBef>
              <a:buFont typeface="+mj-lt"/>
              <a:buAutoNum type="arabicPeriod" startAt="6"/>
            </a:pPr>
            <a:r>
              <a:rPr lang="en-US" sz="2400" b="1" dirty="0">
                <a:solidFill>
                  <a:schemeClr val="bg2"/>
                </a:solidFill>
              </a:rPr>
              <a:t> Consistency, Consistency, Consistency</a:t>
            </a:r>
            <a:r>
              <a:rPr lang="en-US" sz="2400" b="1" dirty="0" smtClean="0">
                <a:solidFill>
                  <a:schemeClr val="bg2"/>
                </a:solidFill>
              </a:rPr>
              <a:t>…</a:t>
            </a:r>
            <a:endParaRPr lang="en-US" sz="2400" b="1" dirty="0">
              <a:solidFill>
                <a:schemeClr val="bg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821461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Microsoft Word Accessibility Checker Instructions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600200"/>
            <a:ext cx="10972800" cy="46228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For Microsoft Word 2010 and 2013, select: </a:t>
            </a:r>
          </a:p>
          <a:p>
            <a:r>
              <a:rPr lang="en-US" dirty="0" smtClean="0"/>
              <a:t>File </a:t>
            </a:r>
          </a:p>
          <a:p>
            <a:r>
              <a:rPr lang="en-US" dirty="0" smtClean="0"/>
              <a:t>Info </a:t>
            </a:r>
          </a:p>
          <a:p>
            <a:r>
              <a:rPr lang="en-US" dirty="0" smtClean="0"/>
              <a:t>Check for Issues </a:t>
            </a:r>
          </a:p>
          <a:p>
            <a:r>
              <a:rPr lang="en-US" dirty="0" smtClean="0"/>
              <a:t>Check Accessibility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64300" y="2245764"/>
            <a:ext cx="5128632" cy="40531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68696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Stop and Do: </a:t>
            </a:r>
            <a:br>
              <a:rPr lang="en-US" dirty="0" smtClean="0"/>
            </a:br>
            <a:r>
              <a:rPr lang="en-US" dirty="0" smtClean="0"/>
              <a:t>Accessibility Checker Instructions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Open an existing Word document</a:t>
            </a:r>
          </a:p>
          <a:p>
            <a:r>
              <a:rPr lang="en-US" dirty="0" smtClean="0"/>
              <a:t>Click File -&gt; Info -&gt; Check for Issues -&gt; Check Accessibility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0185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Review Accessibility Checker Suggestions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The </a:t>
            </a:r>
            <a:r>
              <a:rPr lang="en-US" dirty="0"/>
              <a:t>checker presents accessibility errors, warnings, and </a:t>
            </a:r>
            <a:r>
              <a:rPr lang="en-US" dirty="0" smtClean="0"/>
              <a:t>tips along with why it should be fixed and instructions </a:t>
            </a:r>
            <a:r>
              <a:rPr lang="en-US" dirty="0"/>
              <a:t>on how to </a:t>
            </a:r>
            <a:r>
              <a:rPr lang="en-US" dirty="0" smtClean="0"/>
              <a:t>fix them.</a:t>
            </a:r>
          </a:p>
        </p:txBody>
      </p:sp>
    </p:spTree>
    <p:extLst>
      <p:ext uri="{BB962C8B-B14F-4D97-AF65-F5344CB8AC3E}">
        <p14:creationId xmlns:p14="http://schemas.microsoft.com/office/powerpoint/2010/main" val="35307558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Accessibility Checker Inspection Results</a:t>
            </a:r>
            <a:endParaRPr lang="en-US" dirty="0"/>
          </a:p>
        </p:txBody>
      </p:sp>
      <p:sp>
        <p:nvSpPr>
          <p:cNvPr id="19" name="Content Placeholder 18"/>
          <p:cNvSpPr>
            <a:spLocks noGrp="1"/>
          </p:cNvSpPr>
          <p:nvPr>
            <p:ph sz="half" idx="1"/>
          </p:nvPr>
        </p:nvSpPr>
        <p:spPr>
          <a:xfrm>
            <a:off x="609600" y="1600199"/>
            <a:ext cx="6121400" cy="4935111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Inspection Results show:</a:t>
            </a:r>
          </a:p>
          <a:p>
            <a:pPr lvl="1"/>
            <a:r>
              <a:rPr lang="en-US" dirty="0" smtClean="0"/>
              <a:t>ERRORS</a:t>
            </a:r>
          </a:p>
          <a:p>
            <a:pPr lvl="1"/>
            <a:r>
              <a:rPr lang="en-US" dirty="0" smtClean="0"/>
              <a:t>WARNINGS</a:t>
            </a:r>
          </a:p>
          <a:p>
            <a:pPr lvl="1"/>
            <a:r>
              <a:rPr lang="en-US" dirty="0" smtClean="0"/>
              <a:t>TIPS</a:t>
            </a:r>
          </a:p>
          <a:p>
            <a:pPr lvl="1"/>
            <a:r>
              <a:rPr lang="en-US" dirty="0" smtClean="0"/>
              <a:t>Select the Error, Warning, or Tip content:</a:t>
            </a:r>
          </a:p>
          <a:p>
            <a:pPr lvl="2"/>
            <a:r>
              <a:rPr lang="en-US" dirty="0" smtClean="0"/>
              <a:t>Cursor will be placed at that spot</a:t>
            </a:r>
          </a:p>
          <a:p>
            <a:pPr lvl="2"/>
            <a:r>
              <a:rPr lang="en-US" dirty="0" smtClean="0"/>
              <a:t>Additional Information will show specific to that Inspection Result</a:t>
            </a:r>
          </a:p>
          <a:p>
            <a:r>
              <a:rPr lang="en-US" dirty="0" smtClean="0"/>
              <a:t>Additional Information shows:</a:t>
            </a:r>
          </a:p>
          <a:p>
            <a:pPr lvl="1"/>
            <a:r>
              <a:rPr lang="en-US" dirty="0" smtClean="0"/>
              <a:t>Why Fix</a:t>
            </a:r>
          </a:p>
          <a:p>
            <a:pPr lvl="1"/>
            <a:r>
              <a:rPr lang="en-US" dirty="0" smtClean="0"/>
              <a:t>How To Fix</a:t>
            </a:r>
          </a:p>
          <a:p>
            <a:r>
              <a:rPr lang="en-US" dirty="0" smtClean="0"/>
              <a:t>When fixed they disappear from the list</a:t>
            </a:r>
          </a:p>
        </p:txBody>
      </p:sp>
      <p:pic>
        <p:nvPicPr>
          <p:cNvPr id="2052" name="Picture 4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43471" y="1223289"/>
            <a:ext cx="3974907" cy="23116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8718" y="3670866"/>
            <a:ext cx="3955662" cy="28644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643763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Accessibility Checker Inspection Results: ERRORS</a:t>
            </a:r>
            <a:endParaRPr lang="en-US" dirty="0"/>
          </a:p>
        </p:txBody>
      </p:sp>
      <p:sp>
        <p:nvSpPr>
          <p:cNvPr id="19" name="Content Placeholder 18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Inspection Result ERRORS:</a:t>
            </a:r>
          </a:p>
          <a:p>
            <a:r>
              <a:rPr lang="en-US" dirty="0" smtClean="0"/>
              <a:t>Includes </a:t>
            </a:r>
            <a:r>
              <a:rPr lang="en-US" dirty="0"/>
              <a:t>content that is very difficult or </a:t>
            </a:r>
            <a:r>
              <a:rPr lang="en-US" dirty="0" smtClean="0"/>
              <a:t>perhaps impossible </a:t>
            </a:r>
            <a:r>
              <a:rPr lang="en-US" dirty="0"/>
              <a:t>for people with disabilities to understand</a:t>
            </a:r>
            <a:r>
              <a:rPr lang="en-US" dirty="0" smtClean="0"/>
              <a:t>.</a:t>
            </a:r>
          </a:p>
          <a:p>
            <a:r>
              <a:rPr lang="en-US" dirty="0" smtClean="0"/>
              <a:t>Must be fixed for accessibility or determined to be addressed in another accessible way</a:t>
            </a:r>
          </a:p>
        </p:txBody>
      </p:sp>
    </p:spTree>
    <p:extLst>
      <p:ext uri="{BB962C8B-B14F-4D97-AF65-F5344CB8AC3E}">
        <p14:creationId xmlns:p14="http://schemas.microsoft.com/office/powerpoint/2010/main" val="27848992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nlineLearning-PPT-Theme1">
  <a:themeElements>
    <a:clrScheme name="GCC">
      <a:dk1>
        <a:srgbClr val="0069AA"/>
      </a:dk1>
      <a:lt1>
        <a:sysClr val="window" lastClr="FFFFFF"/>
      </a:lt1>
      <a:dk2>
        <a:srgbClr val="004874"/>
      </a:dk2>
      <a:lt2>
        <a:srgbClr val="EEECE1"/>
      </a:lt2>
      <a:accent1>
        <a:srgbClr val="DEB408"/>
      </a:accent1>
      <a:accent2>
        <a:srgbClr val="F0F1F2"/>
      </a:accent2>
      <a:accent3>
        <a:srgbClr val="01529A"/>
      </a:accent3>
      <a:accent4>
        <a:srgbClr val="938953"/>
      </a:accent4>
      <a:accent5>
        <a:srgbClr val="7F7F7F"/>
      </a:accent5>
      <a:accent6>
        <a:srgbClr val="DEB408"/>
      </a:accent6>
      <a:hlink>
        <a:srgbClr val="0000FF"/>
      </a:hlink>
      <a:folHlink>
        <a:srgbClr val="800080"/>
      </a:folHlink>
    </a:clrScheme>
    <a:fontScheme name="GCC">
      <a:majorFont>
        <a:latin typeface="Georgia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OnlineLearning-PPT-Theme1</Template>
  <TotalTime>3353</TotalTime>
  <Words>1720</Words>
  <Application>Microsoft Office PowerPoint</Application>
  <PresentationFormat>Widescreen</PresentationFormat>
  <Paragraphs>298</Paragraphs>
  <Slides>36</Slides>
  <Notes>28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36</vt:i4>
      </vt:variant>
    </vt:vector>
  </HeadingPairs>
  <TitlesOfParts>
    <vt:vector size="40" baseType="lpstr">
      <vt:lpstr>Arial</vt:lpstr>
      <vt:lpstr>Calibri</vt:lpstr>
      <vt:lpstr>Georgia</vt:lpstr>
      <vt:lpstr>OnlineLearning-PPT-Theme1</vt:lpstr>
      <vt:lpstr>Getting Started with Accessibility: Accessibility Checkers</vt:lpstr>
      <vt:lpstr>Agenda</vt:lpstr>
      <vt:lpstr>Accessibility “Top 10” Course Material List Quick Review</vt:lpstr>
      <vt:lpstr>Making Documents Accessible: Review Accessibility Checker Suggestions</vt:lpstr>
      <vt:lpstr>Microsoft Word Accessibility Checker Instructions</vt:lpstr>
      <vt:lpstr>Stop and Do:  Accessibility Checker Instructions</vt:lpstr>
      <vt:lpstr>Review Accessibility Checker Suggestions</vt:lpstr>
      <vt:lpstr>Accessibility Checker Inspection Results</vt:lpstr>
      <vt:lpstr>Accessibility Checker Inspection Results: ERRORS</vt:lpstr>
      <vt:lpstr>Accessibility Checker Inspection Results: ERRORS continued</vt:lpstr>
      <vt:lpstr>Accessibility Checker ERRORS:  Missing Alt Text</vt:lpstr>
      <vt:lpstr>Accessibility Checker ERRORS:  Missing Alt Text continued</vt:lpstr>
      <vt:lpstr>Accessibility Checker ERRORS:  No Header Row Specified</vt:lpstr>
      <vt:lpstr>Accessibility Checker ERRORS:  No Header Row Specified continued</vt:lpstr>
      <vt:lpstr>Stop and Do: ERRORS Check and Fix</vt:lpstr>
      <vt:lpstr>Accessibility Checker Inspection Results: WARNINGS</vt:lpstr>
      <vt:lpstr>Accessibility Checker Inspection Results: WARNINGS continued</vt:lpstr>
      <vt:lpstr>Accessibility Checker WARNINGS:  Blank Table Rows or Columns</vt:lpstr>
      <vt:lpstr>Accessibility Checker WARNINGS:  Blank Table Rows or Columns continued</vt:lpstr>
      <vt:lpstr>Accessibility Checker WARNINGS:  Merged or Split Cells</vt:lpstr>
      <vt:lpstr>Accessibility Checker WARNINGS:  Unclear Hyperlink Text</vt:lpstr>
      <vt:lpstr>Accessibility Checker WARNINGS:  Unclear Hyperlink Text Continued</vt:lpstr>
      <vt:lpstr>Accessibility Checker WARNINGS:  Heading Too Long</vt:lpstr>
      <vt:lpstr>Accessibility Checker WARNINGS:  Repeated Blank Characters</vt:lpstr>
      <vt:lpstr>Accessibility Checker WARNINGS:  Repeated Blank Characters continued</vt:lpstr>
      <vt:lpstr>Stop and Do: WARNINGS Check and Fix</vt:lpstr>
      <vt:lpstr>Accessibility Checker Inspection Results: TIPS</vt:lpstr>
      <vt:lpstr>Accessibility Checker TIPS:  Using Image Watermark</vt:lpstr>
      <vt:lpstr>Accessibility Checker TIPS:  Skipped Heading Level</vt:lpstr>
      <vt:lpstr>Accessibility Checker TIPS:  Skipped Heading Level continued</vt:lpstr>
      <vt:lpstr>Stop and Do: TIPS Check and Fix</vt:lpstr>
      <vt:lpstr>Manual Testing</vt:lpstr>
      <vt:lpstr>Manual Testing Checklist</vt:lpstr>
      <vt:lpstr>Lab Time</vt:lpstr>
      <vt:lpstr>Questions?</vt:lpstr>
      <vt:lpstr>Feedback Is Appreciated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Adding Alternate Text</dc:title>
  <dc:creator>Anina</dc:creator>
  <cp:lastModifiedBy>npabros</cp:lastModifiedBy>
  <cp:revision>118</cp:revision>
  <cp:lastPrinted>2018-05-24T12:23:39Z</cp:lastPrinted>
  <dcterms:created xsi:type="dcterms:W3CDTF">2016-08-09T11:45:54Z</dcterms:created>
  <dcterms:modified xsi:type="dcterms:W3CDTF">2018-05-24T15:15:22Z</dcterms:modified>
</cp:coreProperties>
</file>