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6" r:id="rId2"/>
    <p:sldId id="313" r:id="rId3"/>
    <p:sldId id="314" r:id="rId4"/>
    <p:sldId id="278" r:id="rId5"/>
    <p:sldId id="279" r:id="rId6"/>
    <p:sldId id="291" r:id="rId7"/>
    <p:sldId id="315" r:id="rId8"/>
    <p:sldId id="281" r:id="rId9"/>
    <p:sldId id="307" r:id="rId10"/>
    <p:sldId id="282" r:id="rId11"/>
    <p:sldId id="325" r:id="rId12"/>
    <p:sldId id="308" r:id="rId13"/>
    <p:sldId id="311" r:id="rId14"/>
    <p:sldId id="283" r:id="rId15"/>
    <p:sldId id="320" r:id="rId16"/>
    <p:sldId id="309" r:id="rId17"/>
    <p:sldId id="284" r:id="rId18"/>
    <p:sldId id="293" r:id="rId19"/>
    <p:sldId id="321" r:id="rId20"/>
    <p:sldId id="322" r:id="rId21"/>
    <p:sldId id="326" r:id="rId22"/>
    <p:sldId id="298" r:id="rId23"/>
    <p:sldId id="295" r:id="rId24"/>
    <p:sldId id="303" r:id="rId25"/>
    <p:sldId id="304" r:id="rId26"/>
    <p:sldId id="305" r:id="rId27"/>
    <p:sldId id="306" r:id="rId28"/>
    <p:sldId id="280" r:id="rId29"/>
    <p:sldId id="296" r:id="rId30"/>
    <p:sldId id="297" r:id="rId31"/>
    <p:sldId id="286" r:id="rId32"/>
    <p:sldId id="287" r:id="rId33"/>
    <p:sldId id="292" r:id="rId34"/>
    <p:sldId id="290" r:id="rId35"/>
    <p:sldId id="294" r:id="rId36"/>
    <p:sldId id="323" r:id="rId37"/>
    <p:sldId id="288" r:id="rId38"/>
    <p:sldId id="299" r:id="rId39"/>
    <p:sldId id="300" r:id="rId40"/>
    <p:sldId id="310" r:id="rId41"/>
    <p:sldId id="324" r:id="rId42"/>
    <p:sldId id="316" r:id="rId43"/>
    <p:sldId id="318" r:id="rId44"/>
    <p:sldId id="312" r:id="rId45"/>
    <p:sldId id="327" r:id="rId46"/>
    <p:sldId id="319" r:id="rId47"/>
    <p:sldId id="27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00"/>
    <a:srgbClr val="0066FF"/>
    <a:srgbClr val="FEF8DE"/>
    <a:srgbClr val="FEF6D6"/>
    <a:srgbClr val="CC3300"/>
    <a:srgbClr val="FF66FF"/>
    <a:srgbClr val="FFFF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6318" autoAdjust="0"/>
  </p:normalViewPr>
  <p:slideViewPr>
    <p:cSldViewPr snapToGrid="0">
      <p:cViewPr varScale="1">
        <p:scale>
          <a:sx n="72" d="100"/>
          <a:sy n="72" d="100"/>
        </p:scale>
        <p:origin x="25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20" d="100"/>
          <a:sy n="120" d="100"/>
        </p:scale>
        <p:origin x="-811" y="-4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C2F9AC-E970-4745-BEC7-BCC92B767142}" type="datetimeFigureOut">
              <a:rPr lang="en-US" smtClean="0"/>
              <a:t>5/3/2018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B142D1-AAB7-4F1F-86FD-4D6642B0EEF2}" type="slidenum">
              <a:rPr lang="en-US" smtClean="0"/>
              <a:t>‹#›</a:t>
            </a:fld>
            <a:endParaRPr lang="en-US"/>
          </a:p>
        </p:txBody>
      </p:sp>
    </p:spTree>
    <p:extLst>
      <p:ext uri="{BB962C8B-B14F-4D97-AF65-F5344CB8AC3E}">
        <p14:creationId xmlns:p14="http://schemas.microsoft.com/office/powerpoint/2010/main" val="1444910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F66CA-D06C-4ABF-840E-7877EAF47DC3}" type="datetimeFigureOut">
              <a:rPr lang="en-US" smtClean="0"/>
              <a:t>5/3/2018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E90C5-6ED0-47E4-92C3-4DECC5A91143}" type="slidenum">
              <a:rPr lang="en-US" smtClean="0"/>
              <a:t>‹#›</a:t>
            </a:fld>
            <a:endParaRPr lang="en-US" dirty="0"/>
          </a:p>
        </p:txBody>
      </p:sp>
    </p:spTree>
    <p:extLst>
      <p:ext uri="{BB962C8B-B14F-4D97-AF65-F5344CB8AC3E}">
        <p14:creationId xmlns:p14="http://schemas.microsoft.com/office/powerpoint/2010/main" val="2919034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Preparation:</a:t>
            </a:r>
          </a:p>
          <a:p>
            <a:pPr marL="171450" indent="-171450">
              <a:buFont typeface="Arial" panose="020B0604020202020204" pitchFamily="34" charset="0"/>
              <a:buChar char="•"/>
            </a:pPr>
            <a:r>
              <a:rPr lang="en-US" dirty="0" smtClean="0"/>
              <a:t>Hav</a:t>
            </a:r>
            <a:r>
              <a:rPr lang="en-US" baseline="0" dirty="0" smtClean="0"/>
              <a:t>e Blackboard sandbox available</a:t>
            </a:r>
          </a:p>
          <a:p>
            <a:pPr marL="171450" indent="-171450">
              <a:buFont typeface="Arial" panose="020B0604020202020204" pitchFamily="34" charset="0"/>
              <a:buChar char="•"/>
            </a:pPr>
            <a:r>
              <a:rPr lang="en-US" baseline="0" dirty="0" smtClean="0"/>
              <a:t>Ensure links to Accessibility Self-Review Checklist and Online Learning Faculty Resources page are available (or open)</a:t>
            </a:r>
          </a:p>
          <a:p>
            <a:pPr marL="628650" lvl="1" indent="-171450">
              <a:buFont typeface="Arial" panose="020B0604020202020204" pitchFamily="34" charset="0"/>
              <a:buChar char="•"/>
            </a:pPr>
            <a:r>
              <a:rPr lang="en-US" dirty="0" smtClean="0"/>
              <a:t>Accessibility Self-Review Checklist (www.genesee.edu/cms/home/assets/File/Accessibility%20Self%20Review%20Checklist.docx)</a:t>
            </a:r>
          </a:p>
          <a:p>
            <a:pPr marL="628650" lvl="1" indent="-171450">
              <a:buFont typeface="Arial" panose="020B0604020202020204" pitchFamily="34" charset="0"/>
              <a:buChar char="•"/>
            </a:pPr>
            <a:r>
              <a:rPr lang="en-US" dirty="0" smtClean="0"/>
              <a:t>Online Learning Faculty</a:t>
            </a:r>
            <a:r>
              <a:rPr lang="en-US" baseline="0" dirty="0" smtClean="0"/>
              <a:t> Resources (http://www.genesee.edu/home/offices/online/faculty-resources/)</a:t>
            </a:r>
            <a:r>
              <a:rPr lang="en-US" dirty="0" smtClean="0"/>
              <a:t> </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1</a:t>
            </a:fld>
            <a:endParaRPr lang="en-US" dirty="0"/>
          </a:p>
        </p:txBody>
      </p:sp>
    </p:spTree>
    <p:extLst>
      <p:ext uri="{BB962C8B-B14F-4D97-AF65-F5344CB8AC3E}">
        <p14:creationId xmlns:p14="http://schemas.microsoft.com/office/powerpoint/2010/main" val="480226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Avoid someone</a:t>
            </a:r>
            <a:r>
              <a:rPr lang="en-US" baseline="0" dirty="0" smtClean="0"/>
              <a:t> missing content especially because of formatting</a:t>
            </a:r>
          </a:p>
        </p:txBody>
      </p:sp>
      <p:sp>
        <p:nvSpPr>
          <p:cNvPr id="4" name="Slide Number Placeholder 3"/>
          <p:cNvSpPr>
            <a:spLocks noGrp="1"/>
          </p:cNvSpPr>
          <p:nvPr>
            <p:ph type="sldNum" sz="quarter" idx="10"/>
          </p:nvPr>
        </p:nvSpPr>
        <p:spPr/>
        <p:txBody>
          <a:bodyPr/>
          <a:lstStyle/>
          <a:p>
            <a:fld id="{9D6E90C5-6ED0-47E4-92C3-4DECC5A91143}" type="slidenum">
              <a:rPr lang="en-US" smtClean="0"/>
              <a:t>10</a:t>
            </a:fld>
            <a:endParaRPr lang="en-US" dirty="0"/>
          </a:p>
        </p:txBody>
      </p:sp>
    </p:spTree>
    <p:extLst>
      <p:ext uri="{BB962C8B-B14F-4D97-AF65-F5344CB8AC3E}">
        <p14:creationId xmlns:p14="http://schemas.microsoft.com/office/powerpoint/2010/main" val="4024497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Merriam-Webster</a:t>
            </a:r>
            <a:r>
              <a:rPr lang="en-US" baseline="0" dirty="0" smtClean="0"/>
              <a:t> definitions:</a:t>
            </a:r>
          </a:p>
          <a:p>
            <a:r>
              <a:rPr lang="en-US" baseline="0" dirty="0" smtClean="0"/>
              <a:t>Slang : w</a:t>
            </a:r>
            <a:r>
              <a:rPr lang="en-US" dirty="0" smtClean="0"/>
              <a:t>ords that are not considered part of the standard vocabulary of a language and that are used very informally in speech especially by a particular group of people</a:t>
            </a:r>
          </a:p>
          <a:p>
            <a:r>
              <a:rPr lang="en-US" dirty="0" smtClean="0"/>
              <a:t>Idiom : an</a:t>
            </a:r>
            <a:r>
              <a:rPr lang="en-US" baseline="0" dirty="0" smtClean="0"/>
              <a:t> </a:t>
            </a:r>
            <a:r>
              <a:rPr lang="en-US" dirty="0" smtClean="0"/>
              <a:t>expression that cannot be understood from the meanings of its separate words but that has a separate meaning of its own </a:t>
            </a:r>
          </a:p>
          <a:p>
            <a:r>
              <a:rPr lang="en-US" dirty="0" smtClean="0"/>
              <a:t>         : a form of a language that is spoken in a particular area and that uses some of its own words, grammar, and pronunciations </a:t>
            </a:r>
          </a:p>
          <a:p>
            <a:r>
              <a:rPr lang="en-US" dirty="0" smtClean="0"/>
              <a:t>         : a style or form of expression that is characteristic of a particular person, type of art, etc. </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11</a:t>
            </a:fld>
            <a:endParaRPr lang="en-US" dirty="0"/>
          </a:p>
        </p:txBody>
      </p:sp>
    </p:spTree>
    <p:extLst>
      <p:ext uri="{BB962C8B-B14F-4D97-AF65-F5344CB8AC3E}">
        <p14:creationId xmlns:p14="http://schemas.microsoft.com/office/powerpoint/2010/main" val="402449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Stick to San-serif fonts for everything. </a:t>
            </a:r>
          </a:p>
          <a:p>
            <a:r>
              <a:rPr lang="en-US" dirty="0" smtClean="0"/>
              <a:t>Serif</a:t>
            </a:r>
            <a:r>
              <a:rPr lang="en-US" baseline="0" dirty="0" smtClean="0"/>
              <a:t> fonts for thing to be printed, such as a resume is fine.</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12</a:t>
            </a:fld>
            <a:endParaRPr lang="en-US" dirty="0"/>
          </a:p>
        </p:txBody>
      </p:sp>
    </p:spTree>
    <p:extLst>
      <p:ext uri="{BB962C8B-B14F-4D97-AF65-F5344CB8AC3E}">
        <p14:creationId xmlns:p14="http://schemas.microsoft.com/office/powerpoint/2010/main" val="1066757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rate of flashing light can trigger seizures?</a:t>
            </a:r>
          </a:p>
          <a:p>
            <a:r>
              <a:rPr lang="en-US" dirty="0" smtClean="0"/>
              <a:t>Between 3-30 hertz (flashes per second) are the common rates to trigger seizures but this varies from person to person. While some people are sensitive at frequencies up to 60 hertz, sensitivity under 3 hertz is not common. (from:</a:t>
            </a:r>
            <a:r>
              <a:rPr lang="en-US" baseline="0" dirty="0" smtClean="0"/>
              <a:t> https://www.epilepsysociety.org.uk/photosensitive-epilepsy)</a:t>
            </a:r>
            <a:endParaRPr lang="en-US" dirty="0" smtClean="0"/>
          </a:p>
          <a:p>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13</a:t>
            </a:fld>
            <a:endParaRPr lang="en-US" dirty="0"/>
          </a:p>
        </p:txBody>
      </p:sp>
    </p:spTree>
    <p:extLst>
      <p:ext uri="{BB962C8B-B14F-4D97-AF65-F5344CB8AC3E}">
        <p14:creationId xmlns:p14="http://schemas.microsoft.com/office/powerpoint/2010/main" val="1145174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Headings must be unique. If headings or</a:t>
            </a:r>
            <a:r>
              <a:rPr lang="en-US" baseline="0" dirty="0" smtClean="0"/>
              <a:t> slide titles are the same, how does someone hearing the heading or title know if that’s where they need to be. </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14</a:t>
            </a:fld>
            <a:endParaRPr lang="en-US" dirty="0"/>
          </a:p>
        </p:txBody>
      </p:sp>
    </p:spTree>
    <p:extLst>
      <p:ext uri="{BB962C8B-B14F-4D97-AF65-F5344CB8AC3E}">
        <p14:creationId xmlns:p14="http://schemas.microsoft.com/office/powerpoint/2010/main" val="3306340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E90C5-6ED0-47E4-92C3-4DECC5A91143}" type="slidenum">
              <a:rPr lang="en-US" smtClean="0"/>
              <a:t>15</a:t>
            </a:fld>
            <a:endParaRPr lang="en-US" dirty="0"/>
          </a:p>
        </p:txBody>
      </p:sp>
    </p:spTree>
    <p:extLst>
      <p:ext uri="{BB962C8B-B14F-4D97-AF65-F5344CB8AC3E}">
        <p14:creationId xmlns:p14="http://schemas.microsoft.com/office/powerpoint/2010/main" val="2509678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Keep formatting consistent and the best way to do that is consistently use the built-in</a:t>
            </a:r>
            <a:r>
              <a:rPr lang="en-US" baseline="0" dirty="0" smtClean="0"/>
              <a:t> features programs provide.</a:t>
            </a:r>
          </a:p>
          <a:p>
            <a:pPr marL="171450" indent="-171450">
              <a:buFont typeface="Arial" panose="020B0604020202020204" pitchFamily="34" charset="0"/>
              <a:buChar char="•"/>
            </a:pPr>
            <a:r>
              <a:rPr lang="en-US" baseline="0" dirty="0" smtClean="0"/>
              <a:t>Use Bullet feature, don’t type in the numbers and spaces </a:t>
            </a:r>
          </a:p>
          <a:p>
            <a:pPr marL="171450" indent="-171450">
              <a:buFont typeface="Arial" panose="020B0604020202020204" pitchFamily="34" charset="0"/>
              <a:buChar char="•"/>
            </a:pPr>
            <a:r>
              <a:rPr lang="en-US" baseline="0" dirty="0" smtClean="0"/>
              <a:t>Use Indent feature, don’t type spaces</a:t>
            </a:r>
          </a:p>
          <a:p>
            <a:pPr marL="171450" indent="-171450">
              <a:buFont typeface="Arial" panose="020B0604020202020204" pitchFamily="34" charset="0"/>
              <a:buChar char="•"/>
            </a:pPr>
            <a:r>
              <a:rPr lang="en-US" baseline="0" dirty="0" smtClean="0"/>
              <a:t>If you are creating columns of information that have a heading, think about using a Table</a:t>
            </a:r>
          </a:p>
        </p:txBody>
      </p:sp>
      <p:sp>
        <p:nvSpPr>
          <p:cNvPr id="4" name="Slide Number Placeholder 3"/>
          <p:cNvSpPr>
            <a:spLocks noGrp="1"/>
          </p:cNvSpPr>
          <p:nvPr>
            <p:ph type="sldNum" sz="quarter" idx="10"/>
          </p:nvPr>
        </p:nvSpPr>
        <p:spPr/>
        <p:txBody>
          <a:bodyPr/>
          <a:lstStyle/>
          <a:p>
            <a:fld id="{9D6E90C5-6ED0-47E4-92C3-4DECC5A91143}" type="slidenum">
              <a:rPr lang="en-US" smtClean="0"/>
              <a:t>16</a:t>
            </a:fld>
            <a:endParaRPr lang="en-US" dirty="0"/>
          </a:p>
        </p:txBody>
      </p:sp>
    </p:spTree>
    <p:extLst>
      <p:ext uri="{BB962C8B-B14F-4D97-AF65-F5344CB8AC3E}">
        <p14:creationId xmlns:p14="http://schemas.microsoft.com/office/powerpoint/2010/main" val="359415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slides have examples</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17</a:t>
            </a:fld>
            <a:endParaRPr lang="en-US" dirty="0"/>
          </a:p>
        </p:txBody>
      </p:sp>
    </p:spTree>
    <p:extLst>
      <p:ext uri="{BB962C8B-B14F-4D97-AF65-F5344CB8AC3E}">
        <p14:creationId xmlns:p14="http://schemas.microsoft.com/office/powerpoint/2010/main" val="4247491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18</a:t>
            </a:fld>
            <a:endParaRPr lang="en-US" dirty="0"/>
          </a:p>
        </p:txBody>
      </p:sp>
    </p:spTree>
    <p:extLst>
      <p:ext uri="{BB962C8B-B14F-4D97-AF65-F5344CB8AC3E}">
        <p14:creationId xmlns:p14="http://schemas.microsoft.com/office/powerpoint/2010/main" val="2135709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need to expand a text box to fit the content should make you think about not doing it. Change</a:t>
            </a:r>
            <a:r>
              <a:rPr lang="en-US" baseline="0" dirty="0" smtClean="0"/>
              <a:t> the content, split into 2 slides (for presentations), etc. </a:t>
            </a:r>
          </a:p>
          <a:p>
            <a:r>
              <a:rPr lang="en-US" baseline="0" dirty="0" smtClean="0"/>
              <a:t>Pick a font, font size, color, and effect, make sure it’s accessible, then continue with that and with only one or two others. </a:t>
            </a:r>
          </a:p>
          <a:p>
            <a:r>
              <a:rPr lang="en-US" baseline="0" dirty="0" smtClean="0"/>
              <a:t>Screen readers will ignore the strikethrough and read the word as if it didn’t have the strikethrough.</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19</a:t>
            </a:fld>
            <a:endParaRPr lang="en-US" dirty="0"/>
          </a:p>
        </p:txBody>
      </p:sp>
    </p:spTree>
    <p:extLst>
      <p:ext uri="{BB962C8B-B14F-4D97-AF65-F5344CB8AC3E}">
        <p14:creationId xmlns:p14="http://schemas.microsoft.com/office/powerpoint/2010/main" val="425601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E90C5-6ED0-47E4-92C3-4DECC5A91143}" type="slidenum">
              <a:rPr lang="en-US" smtClean="0"/>
              <a:t>2</a:t>
            </a:fld>
            <a:endParaRPr lang="en-US" dirty="0"/>
          </a:p>
        </p:txBody>
      </p:sp>
    </p:spTree>
    <p:extLst>
      <p:ext uri="{BB962C8B-B14F-4D97-AF65-F5344CB8AC3E}">
        <p14:creationId xmlns:p14="http://schemas.microsoft.com/office/powerpoint/2010/main" val="3242577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is Use Color</a:t>
            </a:r>
            <a:r>
              <a:rPr lang="en-US" baseline="0" dirty="0" smtClean="0"/>
              <a:t> and Contrast Thoughtfully</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20</a:t>
            </a:fld>
            <a:endParaRPr lang="en-US" dirty="0"/>
          </a:p>
        </p:txBody>
      </p:sp>
    </p:spTree>
    <p:extLst>
      <p:ext uri="{BB962C8B-B14F-4D97-AF65-F5344CB8AC3E}">
        <p14:creationId xmlns:p14="http://schemas.microsoft.com/office/powerpoint/2010/main" val="172566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E90C5-6ED0-47E4-92C3-4DECC5A91143}" type="slidenum">
              <a:rPr lang="en-US" smtClean="0"/>
              <a:t>21</a:t>
            </a:fld>
            <a:endParaRPr lang="en-US" dirty="0"/>
          </a:p>
        </p:txBody>
      </p:sp>
    </p:spTree>
    <p:extLst>
      <p:ext uri="{BB962C8B-B14F-4D97-AF65-F5344CB8AC3E}">
        <p14:creationId xmlns:p14="http://schemas.microsoft.com/office/powerpoint/2010/main" val="4170481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Themes</a:t>
            </a:r>
            <a:r>
              <a:rPr lang="en-US" baseline="0" dirty="0" smtClean="0"/>
              <a:t> not listed are either borderline accessible meaning they had one little thing that was questionable or not accessible when the pattern covered up or blended into letters entirely making them hard to read.</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22</a:t>
            </a:fld>
            <a:endParaRPr lang="en-US" dirty="0"/>
          </a:p>
        </p:txBody>
      </p:sp>
    </p:spTree>
    <p:extLst>
      <p:ext uri="{BB962C8B-B14F-4D97-AF65-F5344CB8AC3E}">
        <p14:creationId xmlns:p14="http://schemas.microsoft.com/office/powerpoint/2010/main" val="2014695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23</a:t>
            </a:fld>
            <a:endParaRPr lang="en-US" dirty="0"/>
          </a:p>
        </p:txBody>
      </p:sp>
    </p:spTree>
    <p:extLst>
      <p:ext uri="{BB962C8B-B14F-4D97-AF65-F5344CB8AC3E}">
        <p14:creationId xmlns:p14="http://schemas.microsoft.com/office/powerpoint/2010/main" val="809775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E90C5-6ED0-47E4-92C3-4DECC5A91143}" type="slidenum">
              <a:rPr lang="en-US" smtClean="0"/>
              <a:t>24</a:t>
            </a:fld>
            <a:endParaRPr lang="en-US" dirty="0"/>
          </a:p>
        </p:txBody>
      </p:sp>
    </p:spTree>
    <p:extLst>
      <p:ext uri="{BB962C8B-B14F-4D97-AF65-F5344CB8AC3E}">
        <p14:creationId xmlns:p14="http://schemas.microsoft.com/office/powerpoint/2010/main" val="3472675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E90C5-6ED0-47E4-92C3-4DECC5A91143}" type="slidenum">
              <a:rPr lang="en-US" smtClean="0"/>
              <a:t>25</a:t>
            </a:fld>
            <a:endParaRPr lang="en-US" dirty="0"/>
          </a:p>
        </p:txBody>
      </p:sp>
    </p:spTree>
    <p:extLst>
      <p:ext uri="{BB962C8B-B14F-4D97-AF65-F5344CB8AC3E}">
        <p14:creationId xmlns:p14="http://schemas.microsoft.com/office/powerpoint/2010/main" val="2377427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E90C5-6ED0-47E4-92C3-4DECC5A91143}" type="slidenum">
              <a:rPr lang="en-US" smtClean="0"/>
              <a:t>26</a:t>
            </a:fld>
            <a:endParaRPr lang="en-US" dirty="0"/>
          </a:p>
        </p:txBody>
      </p:sp>
    </p:spTree>
    <p:extLst>
      <p:ext uri="{BB962C8B-B14F-4D97-AF65-F5344CB8AC3E}">
        <p14:creationId xmlns:p14="http://schemas.microsoft.com/office/powerpoint/2010/main" val="2916708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27</a:t>
            </a:fld>
            <a:endParaRPr lang="en-US" dirty="0"/>
          </a:p>
        </p:txBody>
      </p:sp>
    </p:spTree>
    <p:extLst>
      <p:ext uri="{BB962C8B-B14F-4D97-AF65-F5344CB8AC3E}">
        <p14:creationId xmlns:p14="http://schemas.microsoft.com/office/powerpoint/2010/main" val="504868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a:t>
            </a:r>
            <a:r>
              <a:rPr lang="en-US" baseline="0" dirty="0" smtClean="0"/>
              <a:t> can be to show Accessibility Checker for this presentation</a:t>
            </a:r>
            <a:r>
              <a:rPr lang="en-US" baseline="0" smtClean="0"/>
              <a:t>. </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28</a:t>
            </a:fld>
            <a:endParaRPr lang="en-US" dirty="0"/>
          </a:p>
        </p:txBody>
      </p:sp>
    </p:spTree>
    <p:extLst>
      <p:ext uri="{BB962C8B-B14F-4D97-AF65-F5344CB8AC3E}">
        <p14:creationId xmlns:p14="http://schemas.microsoft.com/office/powerpoint/2010/main" val="615056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E90C5-6ED0-47E4-92C3-4DECC5A91143}" type="slidenum">
              <a:rPr lang="en-US" smtClean="0"/>
              <a:t>29</a:t>
            </a:fld>
            <a:endParaRPr lang="en-US" dirty="0"/>
          </a:p>
        </p:txBody>
      </p:sp>
    </p:spTree>
    <p:extLst>
      <p:ext uri="{BB962C8B-B14F-4D97-AF65-F5344CB8AC3E}">
        <p14:creationId xmlns:p14="http://schemas.microsoft.com/office/powerpoint/2010/main" val="2539826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E90C5-6ED0-47E4-92C3-4DECC5A91143}" type="slidenum">
              <a:rPr lang="en-US" smtClean="0"/>
              <a:t>3</a:t>
            </a:fld>
            <a:endParaRPr lang="en-US" dirty="0"/>
          </a:p>
        </p:txBody>
      </p:sp>
    </p:spTree>
    <p:extLst>
      <p:ext uri="{BB962C8B-B14F-4D97-AF65-F5344CB8AC3E}">
        <p14:creationId xmlns:p14="http://schemas.microsoft.com/office/powerpoint/2010/main" val="16240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Anyone? </a:t>
            </a:r>
          </a:p>
          <a:p>
            <a:r>
              <a:rPr lang="en-US" dirty="0" smtClean="0"/>
              <a:t>Intentional</a:t>
            </a:r>
            <a:r>
              <a:rPr lang="en-US" baseline="0" dirty="0" smtClean="0"/>
              <a:t> duplicate slide title for Slide 26 &amp; 27 to show Tips Category</a:t>
            </a:r>
          </a:p>
          <a:p>
            <a:r>
              <a:rPr lang="en-US" baseline="0" dirty="0" smtClean="0"/>
              <a:t>Errors category shows Missing Alt Text for this slide 30</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30</a:t>
            </a:fld>
            <a:endParaRPr lang="en-US" dirty="0"/>
          </a:p>
        </p:txBody>
      </p:sp>
    </p:spTree>
    <p:extLst>
      <p:ext uri="{BB962C8B-B14F-4D97-AF65-F5344CB8AC3E}">
        <p14:creationId xmlns:p14="http://schemas.microsoft.com/office/powerpoint/2010/main" val="1996890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Others I</a:t>
            </a:r>
            <a:r>
              <a:rPr lang="en-US" baseline="0" dirty="0" smtClean="0"/>
              <a:t> can come up with where transcripts and captioning can help: </a:t>
            </a:r>
          </a:p>
          <a:p>
            <a:pPr marL="228600" indent="-228600">
              <a:buAutoNum type="arabicPeriod"/>
            </a:pPr>
            <a:r>
              <a:rPr lang="en-US" baseline="0" dirty="0" smtClean="0"/>
              <a:t>Listening to someone with an accent</a:t>
            </a:r>
          </a:p>
          <a:p>
            <a:pPr marL="228600" indent="-228600">
              <a:buAutoNum type="arabicPeriod"/>
            </a:pPr>
            <a:r>
              <a:rPr lang="en-US" baseline="0" dirty="0" smtClean="0"/>
              <a:t>Learning a new language</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31</a:t>
            </a:fld>
            <a:endParaRPr lang="en-US" dirty="0"/>
          </a:p>
        </p:txBody>
      </p:sp>
    </p:spTree>
    <p:extLst>
      <p:ext uri="{BB962C8B-B14F-4D97-AF65-F5344CB8AC3E}">
        <p14:creationId xmlns:p14="http://schemas.microsoft.com/office/powerpoint/2010/main" val="1273544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E90C5-6ED0-47E4-92C3-4DECC5A91143}" type="slidenum">
              <a:rPr lang="en-US" smtClean="0"/>
              <a:t>32</a:t>
            </a:fld>
            <a:endParaRPr lang="en-US" dirty="0"/>
          </a:p>
        </p:txBody>
      </p:sp>
    </p:spTree>
    <p:extLst>
      <p:ext uri="{BB962C8B-B14F-4D97-AF65-F5344CB8AC3E}">
        <p14:creationId xmlns:p14="http://schemas.microsoft.com/office/powerpoint/2010/main" val="3591009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E90C5-6ED0-47E4-92C3-4DECC5A91143}" type="slidenum">
              <a:rPr lang="en-US" smtClean="0"/>
              <a:t>33</a:t>
            </a:fld>
            <a:endParaRPr lang="en-US" dirty="0"/>
          </a:p>
        </p:txBody>
      </p:sp>
    </p:spTree>
    <p:extLst>
      <p:ext uri="{BB962C8B-B14F-4D97-AF65-F5344CB8AC3E}">
        <p14:creationId xmlns:p14="http://schemas.microsoft.com/office/powerpoint/2010/main" val="3462995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Self-explanatory,</a:t>
            </a:r>
            <a:r>
              <a:rPr lang="en-US" baseline="0" dirty="0" smtClean="0"/>
              <a:t> alternate text is a text alternative for a non-text item, such as an image, art (clip art, smart art), chart, table, etc.</a:t>
            </a:r>
            <a:endParaRPr lang="en-US" dirty="0" smtClean="0"/>
          </a:p>
          <a:p>
            <a:r>
              <a:rPr lang="en-US" dirty="0" smtClean="0"/>
              <a:t>See link for presentation just on adding Alternate Text. </a:t>
            </a:r>
          </a:p>
          <a:p>
            <a:r>
              <a:rPr lang="en-US" dirty="0" smtClean="0"/>
              <a:t>Demo? What</a:t>
            </a:r>
            <a:r>
              <a:rPr lang="en-US" baseline="0" dirty="0" smtClean="0"/>
              <a:t> ‘fix’ can I use to quickly find Missing Alt Text Errors? </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34</a:t>
            </a:fld>
            <a:endParaRPr lang="en-US" dirty="0"/>
          </a:p>
        </p:txBody>
      </p:sp>
    </p:spTree>
    <p:extLst>
      <p:ext uri="{BB962C8B-B14F-4D97-AF65-F5344CB8AC3E}">
        <p14:creationId xmlns:p14="http://schemas.microsoft.com/office/powerpoint/2010/main" val="4114724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Pdf is a good file type</a:t>
            </a:r>
            <a:r>
              <a:rPr lang="en-US" baseline="0" dirty="0" smtClean="0"/>
              <a:t> choice. Either have the original document format available upon request or simply add it as an alternative.</a:t>
            </a:r>
          </a:p>
          <a:p>
            <a:r>
              <a:rPr lang="en-US" baseline="0" dirty="0" smtClean="0"/>
              <a:t>Instructors are surprised (usually pleasantly) at student creativity when allowed to express it in the format of their choice. </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35</a:t>
            </a:fld>
            <a:endParaRPr lang="en-US" dirty="0"/>
          </a:p>
        </p:txBody>
      </p:sp>
    </p:spTree>
    <p:extLst>
      <p:ext uri="{BB962C8B-B14F-4D97-AF65-F5344CB8AC3E}">
        <p14:creationId xmlns:p14="http://schemas.microsoft.com/office/powerpoint/2010/main" val="356803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 Put the Accessibility Statement in multiple places:</a:t>
            </a:r>
          </a:p>
          <a:p>
            <a:pPr lvl="1"/>
            <a:r>
              <a:rPr lang="en-US" dirty="0" smtClean="0"/>
              <a:t>Introductory Letter or Introduction Statement</a:t>
            </a:r>
          </a:p>
          <a:p>
            <a:pPr lvl="1"/>
            <a:r>
              <a:rPr lang="en-US" dirty="0" smtClean="0"/>
              <a:t>Syllabus</a:t>
            </a:r>
          </a:p>
          <a:p>
            <a:pPr lvl="1"/>
            <a:r>
              <a:rPr lang="en-US" dirty="0" smtClean="0"/>
              <a:t>On Blackboard</a:t>
            </a:r>
          </a:p>
          <a:p>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36</a:t>
            </a:fld>
            <a:endParaRPr lang="en-US" dirty="0"/>
          </a:p>
        </p:txBody>
      </p:sp>
    </p:spTree>
    <p:extLst>
      <p:ext uri="{BB962C8B-B14F-4D97-AF65-F5344CB8AC3E}">
        <p14:creationId xmlns:p14="http://schemas.microsoft.com/office/powerpoint/2010/main" val="2616694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Consistency</a:t>
            </a:r>
            <a:r>
              <a:rPr lang="en-US" baseline="0" dirty="0" smtClean="0"/>
              <a:t> and predictability can help avoid anxiety especially for those with learning disabilities.</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37</a:t>
            </a:fld>
            <a:endParaRPr lang="en-US" dirty="0"/>
          </a:p>
        </p:txBody>
      </p:sp>
    </p:spTree>
    <p:extLst>
      <p:ext uri="{BB962C8B-B14F-4D97-AF65-F5344CB8AC3E}">
        <p14:creationId xmlns:p14="http://schemas.microsoft.com/office/powerpoint/2010/main" val="1270893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filename,</a:t>
            </a:r>
            <a:r>
              <a:rPr lang="en-US" baseline="0" dirty="0" smtClean="0"/>
              <a:t> document Heading, and content should all tell the reader what they are reading. </a:t>
            </a:r>
          </a:p>
          <a:p>
            <a:r>
              <a:rPr lang="en-US" baseline="0" dirty="0" smtClean="0"/>
              <a:t>HIS100-Syllabus-Fall2016 when open should have HIS100 Introduction to History as the Heading or close to the top, and the content should be consistent with the title and as it suggests contain Syllabus information. </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38</a:t>
            </a:fld>
            <a:endParaRPr lang="en-US" dirty="0"/>
          </a:p>
        </p:txBody>
      </p:sp>
    </p:spTree>
    <p:extLst>
      <p:ext uri="{BB962C8B-B14F-4D97-AF65-F5344CB8AC3E}">
        <p14:creationId xmlns:p14="http://schemas.microsoft.com/office/powerpoint/2010/main" val="3641963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E90C5-6ED0-47E4-92C3-4DECC5A91143}" type="slidenum">
              <a:rPr lang="en-US" smtClean="0"/>
              <a:t>39</a:t>
            </a:fld>
            <a:endParaRPr lang="en-US" dirty="0"/>
          </a:p>
        </p:txBody>
      </p:sp>
    </p:spTree>
    <p:extLst>
      <p:ext uri="{BB962C8B-B14F-4D97-AF65-F5344CB8AC3E}">
        <p14:creationId xmlns:p14="http://schemas.microsoft.com/office/powerpoint/2010/main" val="377912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 this presentation,</a:t>
            </a:r>
            <a:r>
              <a:rPr lang="en-US" baseline="0" dirty="0" smtClean="0"/>
              <a:t> most of these “Top 10” were used when creating the slides. </a:t>
            </a:r>
          </a:p>
          <a:p>
            <a:r>
              <a:rPr lang="en-US" baseline="0" dirty="0" smtClean="0"/>
              <a:t>This is not an exhaustive list.</a:t>
            </a:r>
          </a:p>
          <a:p>
            <a:r>
              <a:rPr lang="en-US" baseline="0" dirty="0" smtClean="0"/>
              <a:t>#2 includes several fixes or tips</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4</a:t>
            </a:fld>
            <a:endParaRPr lang="en-US" dirty="0"/>
          </a:p>
        </p:txBody>
      </p:sp>
    </p:spTree>
    <p:extLst>
      <p:ext uri="{BB962C8B-B14F-4D97-AF65-F5344CB8AC3E}">
        <p14:creationId xmlns:p14="http://schemas.microsoft.com/office/powerpoint/2010/main" val="2924730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E90C5-6ED0-47E4-92C3-4DECC5A91143}" type="slidenum">
              <a:rPr lang="en-US" smtClean="0"/>
              <a:t>40</a:t>
            </a:fld>
            <a:endParaRPr lang="en-US" dirty="0"/>
          </a:p>
        </p:txBody>
      </p:sp>
    </p:spTree>
    <p:extLst>
      <p:ext uri="{BB962C8B-B14F-4D97-AF65-F5344CB8AC3E}">
        <p14:creationId xmlns:p14="http://schemas.microsoft.com/office/powerpoint/2010/main" val="37643537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E90C5-6ED0-47E4-92C3-4DECC5A91143}" type="slidenum">
              <a:rPr lang="en-US" smtClean="0"/>
              <a:t>41</a:t>
            </a:fld>
            <a:endParaRPr lang="en-US" dirty="0"/>
          </a:p>
        </p:txBody>
      </p:sp>
    </p:spTree>
    <p:extLst>
      <p:ext uri="{BB962C8B-B14F-4D97-AF65-F5344CB8AC3E}">
        <p14:creationId xmlns:p14="http://schemas.microsoft.com/office/powerpoint/2010/main" val="13173236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E90C5-6ED0-47E4-92C3-4DECC5A91143}" type="slidenum">
              <a:rPr lang="en-US" smtClean="0"/>
              <a:t>42</a:t>
            </a:fld>
            <a:endParaRPr lang="en-US" dirty="0"/>
          </a:p>
        </p:txBody>
      </p:sp>
    </p:spTree>
    <p:extLst>
      <p:ext uri="{BB962C8B-B14F-4D97-AF65-F5344CB8AC3E}">
        <p14:creationId xmlns:p14="http://schemas.microsoft.com/office/powerpoint/2010/main" val="23768849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E90C5-6ED0-47E4-92C3-4DECC5A91143}" type="slidenum">
              <a:rPr lang="en-US" smtClean="0"/>
              <a:t>43</a:t>
            </a:fld>
            <a:endParaRPr lang="en-US" dirty="0"/>
          </a:p>
        </p:txBody>
      </p:sp>
    </p:spTree>
    <p:extLst>
      <p:ext uri="{BB962C8B-B14F-4D97-AF65-F5344CB8AC3E}">
        <p14:creationId xmlns:p14="http://schemas.microsoft.com/office/powerpoint/2010/main" val="17445807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Accessibility Self-Review Checklist (www.genesee.edu/cms/home/assets/File/Accessibility%20Self%20Review%20Checklist.docx) to</a:t>
            </a:r>
            <a:r>
              <a:rPr lang="en-US" baseline="0" dirty="0" smtClean="0"/>
              <a:t> show: </a:t>
            </a:r>
            <a:endParaRPr lang="en-US" dirty="0" smtClean="0"/>
          </a:p>
          <a:p>
            <a:pPr marL="685800" lvl="1" indent="-228600">
              <a:buFont typeface="+mj-lt"/>
              <a:buAutoNum type="arabicPeriod"/>
            </a:pPr>
            <a:r>
              <a:rPr lang="en-US" dirty="0" smtClean="0"/>
              <a:t>    Accessibility Statement</a:t>
            </a:r>
          </a:p>
          <a:p>
            <a:pPr marL="685800" lvl="1" indent="-228600">
              <a:buFont typeface="+mj-lt"/>
              <a:buAutoNum type="arabicPeriod"/>
            </a:pPr>
            <a:r>
              <a:rPr lang="en-US" dirty="0" smtClean="0"/>
              <a:t>    </a:t>
            </a:r>
            <a:r>
              <a:rPr lang="en-US" baseline="0" dirty="0" smtClean="0"/>
              <a:t>Keep Content Simple</a:t>
            </a:r>
            <a:endParaRPr lang="en-US" dirty="0" smtClean="0"/>
          </a:p>
          <a:p>
            <a:pPr marL="685800" lvl="1" indent="-228600">
              <a:buFont typeface="+mj-lt"/>
              <a:buAutoNum type="arabicPeriod"/>
            </a:pPr>
            <a:r>
              <a:rPr lang="en-US" dirty="0" smtClean="0"/>
              <a:t>    Headings</a:t>
            </a:r>
          </a:p>
          <a:p>
            <a:pPr marL="685800" lvl="1" indent="-228600">
              <a:buFont typeface="+mj-lt"/>
              <a:buAutoNum type="arabicPeriod"/>
            </a:pPr>
            <a:r>
              <a:rPr lang="en-US" baseline="0" dirty="0" smtClean="0"/>
              <a:t>    Color and Contrast</a:t>
            </a:r>
          </a:p>
          <a:p>
            <a:r>
              <a:rPr lang="en-US" baseline="0" dirty="0" smtClean="0"/>
              <a:t> 	as above and open Blackboard Sandbox to show themes</a:t>
            </a:r>
          </a:p>
          <a:p>
            <a:r>
              <a:rPr lang="en-US" baseline="0" dirty="0" smtClean="0"/>
              <a:t>5. Accessibility Checker – use this document (File &gt; Info &gt; Check for Issues &gt; Check Accessibility)</a:t>
            </a:r>
            <a:endParaRPr lang="en-US" dirty="0" smtClean="0"/>
          </a:p>
          <a:p>
            <a:r>
              <a:rPr lang="en-US" dirty="0" smtClean="0"/>
              <a:t>7. Hyperlink</a:t>
            </a:r>
            <a:r>
              <a:rPr lang="en-US" baseline="0" dirty="0" smtClean="0"/>
              <a:t> – example on Slide 8, Slide 30</a:t>
            </a:r>
          </a:p>
          <a:p>
            <a:r>
              <a:rPr lang="en-US" baseline="0" dirty="0" smtClean="0"/>
              <a:t>8. Alternate Text – See Slide 14 and 17 with Alt Text and Slide 18 without Alt Text. Slide 19 shows both.</a:t>
            </a:r>
          </a:p>
          <a:p>
            <a:r>
              <a:rPr lang="en-US" baseline="0" dirty="0" smtClean="0"/>
              <a:t>9. The More Ways the Better!</a:t>
            </a:r>
          </a:p>
          <a:p>
            <a:r>
              <a:rPr lang="en-US" baseline="0" dirty="0" smtClean="0"/>
              <a:t>10. Consistency, Consistency, Consistency…</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44</a:t>
            </a:fld>
            <a:endParaRPr lang="en-US" dirty="0"/>
          </a:p>
        </p:txBody>
      </p:sp>
    </p:spTree>
    <p:extLst>
      <p:ext uri="{BB962C8B-B14F-4D97-AF65-F5344CB8AC3E}">
        <p14:creationId xmlns:p14="http://schemas.microsoft.com/office/powerpoint/2010/main" val="34220651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E90C5-6ED0-47E4-92C3-4DECC5A91143}" type="slidenum">
              <a:rPr lang="en-US" smtClean="0"/>
              <a:t>45</a:t>
            </a:fld>
            <a:endParaRPr lang="en-US" dirty="0"/>
          </a:p>
        </p:txBody>
      </p:sp>
    </p:spTree>
    <p:extLst>
      <p:ext uri="{BB962C8B-B14F-4D97-AF65-F5344CB8AC3E}">
        <p14:creationId xmlns:p14="http://schemas.microsoft.com/office/powerpoint/2010/main" val="7218340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46</a:t>
            </a:fld>
            <a:endParaRPr lang="en-US" dirty="0"/>
          </a:p>
        </p:txBody>
      </p:sp>
    </p:spTree>
    <p:extLst>
      <p:ext uri="{BB962C8B-B14F-4D97-AF65-F5344CB8AC3E}">
        <p14:creationId xmlns:p14="http://schemas.microsoft.com/office/powerpoint/2010/main" val="39830088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 forms are available</a:t>
            </a:r>
            <a:r>
              <a:rPr lang="en-US" baseline="0" dirty="0" smtClean="0"/>
              <a:t> to fill out or send comments to GCConline@genesee.edu</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47</a:t>
            </a:fld>
            <a:endParaRPr lang="en-US" dirty="0"/>
          </a:p>
        </p:txBody>
      </p:sp>
    </p:spTree>
    <p:extLst>
      <p:ext uri="{BB962C8B-B14F-4D97-AF65-F5344CB8AC3E}">
        <p14:creationId xmlns:p14="http://schemas.microsoft.com/office/powerpoint/2010/main" val="28118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Again, not an exhaustive list</a:t>
            </a:r>
          </a:p>
          <a:p>
            <a:r>
              <a:rPr lang="en-US" baseline="0" dirty="0" smtClean="0"/>
              <a:t>#9 and #10 includes several fixes or tips</a:t>
            </a:r>
          </a:p>
          <a:p>
            <a:r>
              <a:rPr lang="en-US" baseline="0" dirty="0" smtClean="0"/>
              <a:t>Ask questions throughout</a:t>
            </a:r>
          </a:p>
          <a:p>
            <a:r>
              <a:rPr lang="en-US" baseline="0" dirty="0" smtClean="0"/>
              <a:t>Stop if a demo is needed or wait until the end</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5</a:t>
            </a:fld>
            <a:endParaRPr lang="en-US" dirty="0"/>
          </a:p>
        </p:txBody>
      </p:sp>
    </p:spTree>
    <p:extLst>
      <p:ext uri="{BB962C8B-B14F-4D97-AF65-F5344CB8AC3E}">
        <p14:creationId xmlns:p14="http://schemas.microsoft.com/office/powerpoint/2010/main" val="3648783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accessibility in mind, especially</a:t>
            </a:r>
            <a:r>
              <a:rPr lang="en-US" baseline="0" dirty="0" smtClean="0"/>
              <a:t> when creating new materials. </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6</a:t>
            </a:fld>
            <a:endParaRPr lang="en-US" dirty="0"/>
          </a:p>
        </p:txBody>
      </p:sp>
    </p:spTree>
    <p:extLst>
      <p:ext uri="{BB962C8B-B14F-4D97-AF65-F5344CB8AC3E}">
        <p14:creationId xmlns:p14="http://schemas.microsoft.com/office/powerpoint/2010/main" val="112419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presentation gives an overview and leaves time at the end for questions and demos if needed.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 are an overview because</a:t>
            </a:r>
            <a:r>
              <a:rPr lang="en-US" baseline="0" dirty="0" smtClean="0"/>
              <a:t> s</a:t>
            </a:r>
            <a:r>
              <a:rPr lang="en-US" dirty="0" smtClean="0"/>
              <a:t>ome of the fixes in the list are an entire presentation </a:t>
            </a:r>
            <a:r>
              <a:rPr lang="en-US" baseline="0" dirty="0" smtClean="0"/>
              <a:t>itself. </a:t>
            </a:r>
          </a:p>
        </p:txBody>
      </p:sp>
      <p:sp>
        <p:nvSpPr>
          <p:cNvPr id="4" name="Slide Number Placeholder 3"/>
          <p:cNvSpPr>
            <a:spLocks noGrp="1"/>
          </p:cNvSpPr>
          <p:nvPr>
            <p:ph type="sldNum" sz="quarter" idx="10"/>
          </p:nvPr>
        </p:nvSpPr>
        <p:spPr/>
        <p:txBody>
          <a:bodyPr/>
          <a:lstStyle/>
          <a:p>
            <a:fld id="{9D6E90C5-6ED0-47E4-92C3-4DECC5A91143}" type="slidenum">
              <a:rPr lang="en-US" smtClean="0"/>
              <a:t>7</a:t>
            </a:fld>
            <a:endParaRPr lang="en-US" dirty="0"/>
          </a:p>
        </p:txBody>
      </p:sp>
    </p:spTree>
    <p:extLst>
      <p:ext uri="{BB962C8B-B14F-4D97-AF65-F5344CB8AC3E}">
        <p14:creationId xmlns:p14="http://schemas.microsoft.com/office/powerpoint/2010/main" val="1606057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Easy</a:t>
            </a:r>
            <a:r>
              <a:rPr lang="en-US" baseline="0" dirty="0" smtClean="0"/>
              <a:t> to do! Copy and paste the GCC Accommodations Statement, the more places the better to be seen and read. </a:t>
            </a:r>
          </a:p>
          <a:p>
            <a:r>
              <a:rPr lang="en-US" baseline="0" dirty="0" smtClean="0"/>
              <a:t>Used interchangeably as Accessibility Statement.</a:t>
            </a:r>
            <a:endParaRPr lang="en-US" dirty="0"/>
          </a:p>
        </p:txBody>
      </p:sp>
      <p:sp>
        <p:nvSpPr>
          <p:cNvPr id="4" name="Slide Number Placeholder 3"/>
          <p:cNvSpPr>
            <a:spLocks noGrp="1"/>
          </p:cNvSpPr>
          <p:nvPr>
            <p:ph type="sldNum" sz="quarter" idx="10"/>
          </p:nvPr>
        </p:nvSpPr>
        <p:spPr/>
        <p:txBody>
          <a:bodyPr/>
          <a:lstStyle/>
          <a:p>
            <a:fld id="{9D6E90C5-6ED0-47E4-92C3-4DECC5A91143}" type="slidenum">
              <a:rPr lang="en-US" smtClean="0"/>
              <a:t>8</a:t>
            </a:fld>
            <a:endParaRPr lang="en-US" dirty="0"/>
          </a:p>
        </p:txBody>
      </p:sp>
    </p:spTree>
    <p:extLst>
      <p:ext uri="{BB962C8B-B14F-4D97-AF65-F5344CB8AC3E}">
        <p14:creationId xmlns:p14="http://schemas.microsoft.com/office/powerpoint/2010/main" val="234979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Excerpt from Blackboard Blog </a:t>
            </a:r>
            <a:r>
              <a:rPr lang="en-US" u="sng" dirty="0" smtClean="0"/>
              <a:t>5 key accessibility trends in North American education</a:t>
            </a:r>
            <a:r>
              <a:rPr lang="en-US" u="none" baseline="0" dirty="0" smtClean="0"/>
              <a:t> (</a:t>
            </a:r>
            <a:r>
              <a:rPr lang="en-US" u="none" dirty="0" smtClean="0"/>
              <a:t>http://blog.blackboard.com/5-key-accessibility-trends-north-american-education/)</a:t>
            </a:r>
            <a:endParaRPr lang="en-US" u="none" dirty="0"/>
          </a:p>
        </p:txBody>
      </p:sp>
      <p:sp>
        <p:nvSpPr>
          <p:cNvPr id="4" name="Slide Number Placeholder 3"/>
          <p:cNvSpPr>
            <a:spLocks noGrp="1"/>
          </p:cNvSpPr>
          <p:nvPr>
            <p:ph type="sldNum" sz="quarter" idx="10"/>
          </p:nvPr>
        </p:nvSpPr>
        <p:spPr/>
        <p:txBody>
          <a:bodyPr/>
          <a:lstStyle/>
          <a:p>
            <a:fld id="{9D6E90C5-6ED0-47E4-92C3-4DECC5A91143}" type="slidenum">
              <a:rPr lang="en-US" smtClean="0"/>
              <a:t>9</a:t>
            </a:fld>
            <a:endParaRPr lang="en-US" dirty="0"/>
          </a:p>
        </p:txBody>
      </p:sp>
    </p:spTree>
    <p:extLst>
      <p:ext uri="{BB962C8B-B14F-4D97-AF65-F5344CB8AC3E}">
        <p14:creationId xmlns:p14="http://schemas.microsoft.com/office/powerpoint/2010/main" val="4235521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990600"/>
            <a:ext cx="12192000" cy="243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hidden="1"/>
          <p:cNvSpPr>
            <a:spLocks noGrp="1"/>
          </p:cNvSpPr>
          <p:nvPr>
            <p:ph type="ctrTitle"/>
          </p:nvPr>
        </p:nvSpPr>
        <p:spPr>
          <a:xfrm>
            <a:off x="2540000" y="1474789"/>
            <a:ext cx="7112000" cy="1470025"/>
          </a:xfrm>
        </p:spPr>
        <p:txBody>
          <a:bodyPr>
            <a:normAutofit/>
          </a:bodyPr>
          <a:lstStyle>
            <a:lvl1pPr algn="ctr">
              <a:defRPr sz="4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16000" y="3886200"/>
            <a:ext cx="10160000" cy="2438400"/>
          </a:xfrm>
        </p:spPr>
        <p:txBody>
          <a:bodyPr/>
          <a:lstStyle>
            <a:lvl1pPr marL="0" indent="0" algn="ctr">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Genesee Community College &amp; Office of Online Learning logo" title="Genesee Community College &amp; Office of Online Learning logo"/>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9200" y="1295400"/>
            <a:ext cx="9753600" cy="1828800"/>
          </a:xfrm>
          <a:prstGeom prst="rect">
            <a:avLst/>
          </a:prstGeom>
        </p:spPr>
      </p:pic>
    </p:spTree>
    <p:extLst>
      <p:ext uri="{BB962C8B-B14F-4D97-AF65-F5344CB8AC3E}">
        <p14:creationId xmlns:p14="http://schemas.microsoft.com/office/powerpoint/2010/main" val="36541399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79801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73076"/>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473076"/>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61382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21859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180923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10678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76400"/>
            <a:ext cx="5386917" cy="7731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676400"/>
            <a:ext cx="5389033" cy="7731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13109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17881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8119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0"/>
            <a:ext cx="6815667" cy="6127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0"/>
            <a:ext cx="4011084" cy="4965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1067661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48071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89719"/>
            <a:ext cx="10972800" cy="8683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3883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000" b="1" kern="1200">
          <a:solidFill>
            <a:schemeClr val="accent1">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enesee.edu/onlin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enesee.edu/home/offices/online/faculty-resourc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hyperlink" Target="http://www.genesee.edu/cms/home/assets/File/Adding%20Alternate%20Text%20to%20Microsoft%20Documents%20for%20Accessibility%20-%20PAD.pptx"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enesee.edu/home/offices/cap/disability-servi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895" y="3374834"/>
            <a:ext cx="10806544" cy="1470025"/>
          </a:xfrm>
        </p:spPr>
        <p:txBody>
          <a:bodyPr>
            <a:noAutofit/>
          </a:bodyPr>
          <a:lstStyle/>
          <a:p>
            <a:r>
              <a:rPr lang="en-US" b="1" dirty="0" smtClean="0">
                <a:solidFill>
                  <a:schemeClr val="bg1"/>
                </a:solidFill>
                <a:latin typeface="+mn-lt"/>
              </a:rPr>
              <a:t>Accessibility “Top 10” Fixes</a:t>
            </a:r>
            <a:endParaRPr lang="en-US" b="1" dirty="0">
              <a:solidFill>
                <a:schemeClr val="bg1"/>
              </a:solidFill>
              <a:latin typeface="+mn-lt"/>
            </a:endParaRPr>
          </a:p>
        </p:txBody>
      </p:sp>
      <p:sp>
        <p:nvSpPr>
          <p:cNvPr id="3" name="Subtitle 2"/>
          <p:cNvSpPr>
            <a:spLocks noGrp="1"/>
          </p:cNvSpPr>
          <p:nvPr>
            <p:ph type="subTitle" idx="1"/>
          </p:nvPr>
        </p:nvSpPr>
        <p:spPr>
          <a:xfrm>
            <a:off x="1016000" y="4856996"/>
            <a:ext cx="10160000" cy="1847603"/>
          </a:xfrm>
        </p:spPr>
        <p:txBody>
          <a:bodyPr>
            <a:normAutofit/>
          </a:bodyPr>
          <a:lstStyle/>
          <a:p>
            <a:r>
              <a:rPr lang="en-US" sz="2800" dirty="0" smtClean="0"/>
              <a:t>By Nancy Pabros, Educational Technologist</a:t>
            </a:r>
            <a:endParaRPr lang="en-US" sz="2800" dirty="0"/>
          </a:p>
        </p:txBody>
      </p:sp>
    </p:spTree>
    <p:extLst>
      <p:ext uri="{BB962C8B-B14F-4D97-AF65-F5344CB8AC3E}">
        <p14:creationId xmlns:p14="http://schemas.microsoft.com/office/powerpoint/2010/main" val="2829289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2. Keep Content Simple</a:t>
            </a:r>
            <a:endParaRPr lang="en-US" dirty="0">
              <a:latin typeface="+mn-lt"/>
            </a:endParaRPr>
          </a:p>
        </p:txBody>
      </p:sp>
      <p:sp>
        <p:nvSpPr>
          <p:cNvPr id="3" name="Content Placeholder 2"/>
          <p:cNvSpPr>
            <a:spLocks noGrp="1"/>
          </p:cNvSpPr>
          <p:nvPr>
            <p:ph idx="1"/>
          </p:nvPr>
        </p:nvSpPr>
        <p:spPr/>
        <p:txBody>
          <a:bodyPr>
            <a:noAutofit/>
          </a:bodyPr>
          <a:lstStyle/>
          <a:p>
            <a:r>
              <a:rPr lang="en-US" dirty="0" smtClean="0"/>
              <a:t>Keep content simple and avoid:</a:t>
            </a:r>
          </a:p>
          <a:p>
            <a:pPr lvl="1"/>
            <a:r>
              <a:rPr lang="en-US" dirty="0" smtClean="0"/>
              <a:t>Someone </a:t>
            </a:r>
            <a:r>
              <a:rPr lang="en-US" dirty="0"/>
              <a:t>missing </a:t>
            </a:r>
            <a:r>
              <a:rPr lang="en-US" dirty="0" smtClean="0"/>
              <a:t>content</a:t>
            </a:r>
          </a:p>
          <a:p>
            <a:pPr lvl="1"/>
            <a:r>
              <a:rPr lang="en-US" dirty="0" smtClean="0"/>
              <a:t>Confusion for </a:t>
            </a:r>
            <a:r>
              <a:rPr lang="en-US" dirty="0"/>
              <a:t>those with learning disabilities or where English is a second </a:t>
            </a:r>
            <a:r>
              <a:rPr lang="en-US" dirty="0" smtClean="0"/>
              <a:t>language</a:t>
            </a:r>
          </a:p>
          <a:p>
            <a:r>
              <a:rPr lang="en-US" dirty="0" smtClean="0"/>
              <a:t>Emphasis:</a:t>
            </a:r>
          </a:p>
          <a:p>
            <a:pPr lvl="1"/>
            <a:r>
              <a:rPr lang="en-US" dirty="0" smtClean="0"/>
              <a:t>Use </a:t>
            </a:r>
            <a:r>
              <a:rPr lang="en-US" i="1" dirty="0" smtClean="0"/>
              <a:t>italics</a:t>
            </a:r>
            <a:r>
              <a:rPr lang="en-US" dirty="0" smtClean="0"/>
              <a:t> and </a:t>
            </a:r>
            <a:r>
              <a:rPr lang="en-US" b="1" dirty="0" smtClean="0"/>
              <a:t>bold</a:t>
            </a:r>
            <a:r>
              <a:rPr lang="en-US" dirty="0" smtClean="0"/>
              <a:t> for emphasis of a word, short phrase, or titles.</a:t>
            </a:r>
          </a:p>
          <a:p>
            <a:pPr lvl="2"/>
            <a:r>
              <a:rPr lang="en-US" sz="2000" i="1" dirty="0" smtClean="0"/>
              <a:t>Entire paragraphs that are italicized can make for a more difficult reading. This could be especially true for those with dyslexia, learning disabilities, or vision difficulties. Keeping text simple and using one or two ways to create emphasis will make your content accessible to all students regardless of disabilities or not. </a:t>
            </a:r>
          </a:p>
        </p:txBody>
      </p:sp>
    </p:spTree>
    <p:extLst>
      <p:ext uri="{BB962C8B-B14F-4D97-AF65-F5344CB8AC3E}">
        <p14:creationId xmlns:p14="http://schemas.microsoft.com/office/powerpoint/2010/main" val="4258410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Keep Content Simple Continued 1</a:t>
            </a:r>
            <a:endParaRPr lang="en-US" dirty="0">
              <a:latin typeface="+mn-lt"/>
            </a:endParaRPr>
          </a:p>
        </p:txBody>
      </p:sp>
      <p:sp>
        <p:nvSpPr>
          <p:cNvPr id="3" name="Content Placeholder 2"/>
          <p:cNvSpPr>
            <a:spLocks noGrp="1"/>
          </p:cNvSpPr>
          <p:nvPr>
            <p:ph idx="1"/>
          </p:nvPr>
        </p:nvSpPr>
        <p:spPr/>
        <p:txBody>
          <a:bodyPr>
            <a:noAutofit/>
          </a:bodyPr>
          <a:lstStyle/>
          <a:p>
            <a:r>
              <a:rPr lang="en-US" dirty="0" smtClean="0"/>
              <a:t>Keep content simple and:</a:t>
            </a:r>
          </a:p>
          <a:p>
            <a:pPr lvl="1"/>
            <a:r>
              <a:rPr lang="en-US" dirty="0"/>
              <a:t>Avoid slang and idioms</a:t>
            </a:r>
          </a:p>
          <a:p>
            <a:pPr lvl="1"/>
            <a:r>
              <a:rPr lang="en-US" dirty="0"/>
              <a:t>Write out acronyms the first time they are used</a:t>
            </a:r>
          </a:p>
          <a:p>
            <a:pPr lvl="1"/>
            <a:r>
              <a:rPr lang="en-US" dirty="0" smtClean="0"/>
              <a:t>Use </a:t>
            </a:r>
            <a:r>
              <a:rPr lang="en-US" dirty="0"/>
              <a:t>left-aligned text as a guideline</a:t>
            </a:r>
          </a:p>
          <a:p>
            <a:pPr lvl="2"/>
            <a:r>
              <a:rPr lang="en-US" dirty="0"/>
              <a:t>Exceptions:</a:t>
            </a:r>
          </a:p>
          <a:p>
            <a:pPr lvl="3"/>
            <a:r>
              <a:rPr lang="en-US" dirty="0"/>
              <a:t>When the language is correct with right (for example: Hebrew) or centered-aligned (for example: newspaper columns) text</a:t>
            </a:r>
          </a:p>
          <a:p>
            <a:pPr lvl="3"/>
            <a:r>
              <a:rPr lang="en-US" dirty="0"/>
              <a:t>Headings can be centered, page numbers can be right-aligned, etc.</a:t>
            </a:r>
          </a:p>
          <a:p>
            <a:pPr lvl="2"/>
            <a:r>
              <a:rPr lang="en-US" dirty="0"/>
              <a:t>Someone using a screen magnifier might miss content if alignment or spacing is not as </a:t>
            </a:r>
            <a:r>
              <a:rPr lang="en-US" dirty="0" smtClean="0"/>
              <a:t>expected</a:t>
            </a:r>
            <a:r>
              <a:rPr lang="en-US" dirty="0"/>
              <a:t>.</a:t>
            </a:r>
          </a:p>
        </p:txBody>
      </p:sp>
    </p:spTree>
    <p:extLst>
      <p:ext uri="{BB962C8B-B14F-4D97-AF65-F5344CB8AC3E}">
        <p14:creationId xmlns:p14="http://schemas.microsoft.com/office/powerpoint/2010/main" val="3093293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Keep Content Simple </a:t>
            </a:r>
            <a:r>
              <a:rPr lang="en-US" dirty="0"/>
              <a:t>Continued </a:t>
            </a:r>
            <a:r>
              <a:rPr lang="en-US" dirty="0" smtClean="0"/>
              <a:t>2</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t>Fonts: </a:t>
            </a:r>
          </a:p>
          <a:p>
            <a:pPr lvl="1"/>
            <a:r>
              <a:rPr lang="en-US" dirty="0" smtClean="0"/>
              <a:t>Choose simple sans-serif (without tail) fonts for reading on-line.</a:t>
            </a:r>
          </a:p>
          <a:p>
            <a:pPr lvl="2"/>
            <a:r>
              <a:rPr lang="en-US" dirty="0"/>
              <a:t>Arial, </a:t>
            </a:r>
            <a:r>
              <a:rPr lang="en-US" dirty="0">
                <a:latin typeface="Calibri" panose="020F0502020204030204" pitchFamily="34" charset="0"/>
              </a:rPr>
              <a:t>Calibri</a:t>
            </a:r>
            <a:r>
              <a:rPr lang="en-US" dirty="0"/>
              <a:t>, </a:t>
            </a:r>
            <a:r>
              <a:rPr lang="en-US" dirty="0" smtClean="0">
                <a:latin typeface="Tahoma" panose="020B0604030504040204" pitchFamily="34" charset="0"/>
                <a:ea typeface="Tahoma" panose="020B0604030504040204" pitchFamily="34" charset="0"/>
                <a:cs typeface="Tahoma" panose="020B0604030504040204" pitchFamily="34" charset="0"/>
              </a:rPr>
              <a:t>Tahoma</a:t>
            </a:r>
            <a:r>
              <a:rPr lang="en-US" dirty="0" smtClean="0"/>
              <a:t>, and others</a:t>
            </a:r>
          </a:p>
          <a:p>
            <a:pPr lvl="2"/>
            <a:r>
              <a:rPr lang="en-US" dirty="0" smtClean="0"/>
              <a:t>A serif font, such as </a:t>
            </a:r>
            <a:r>
              <a:rPr lang="en-US" dirty="0" smtClean="0">
                <a:latin typeface="Times New Roman" panose="02020603050405020304" pitchFamily="18" charset="0"/>
                <a:cs typeface="Times New Roman" panose="02020603050405020304" pitchFamily="18" charset="0"/>
              </a:rPr>
              <a:t>Times New Roman </a:t>
            </a:r>
            <a:r>
              <a:rPr lang="en-US" dirty="0" smtClean="0"/>
              <a:t>is fine for documents expected to be printed</a:t>
            </a:r>
          </a:p>
          <a:p>
            <a:pPr lvl="1"/>
            <a:r>
              <a:rPr lang="en-US" dirty="0" smtClean="0"/>
              <a:t>Choose one or two fonts and stick with those.</a:t>
            </a:r>
          </a:p>
          <a:p>
            <a:pPr lvl="2"/>
            <a:r>
              <a:rPr lang="en-US" dirty="0" smtClean="0">
                <a:latin typeface="Agency FB" panose="020B0503020202020204" pitchFamily="34" charset="0"/>
              </a:rPr>
              <a:t>Too</a:t>
            </a:r>
            <a:r>
              <a:rPr lang="en-US" dirty="0" smtClean="0"/>
              <a:t> </a:t>
            </a:r>
            <a:r>
              <a:rPr lang="en-US" dirty="0" smtClean="0">
                <a:latin typeface="Aharoni" panose="02010803020104030203" pitchFamily="2" charset="-79"/>
                <a:cs typeface="Aharoni" panose="02010803020104030203" pitchFamily="2" charset="-79"/>
              </a:rPr>
              <a:t>many</a:t>
            </a:r>
            <a:r>
              <a:rPr lang="en-US" dirty="0" smtClean="0"/>
              <a:t> </a:t>
            </a:r>
            <a:r>
              <a:rPr lang="en-US" dirty="0" smtClean="0">
                <a:latin typeface="Algerian" panose="04020705040A02060702" pitchFamily="82" charset="0"/>
              </a:rPr>
              <a:t>font</a:t>
            </a:r>
            <a:r>
              <a:rPr lang="en-US" dirty="0" smtClean="0"/>
              <a:t> </a:t>
            </a:r>
            <a:r>
              <a:rPr lang="en-US" dirty="0" smtClean="0">
                <a:latin typeface="Andalus" panose="02020603050405020304" pitchFamily="18" charset="-78"/>
                <a:cs typeface="Andalus" panose="02020603050405020304" pitchFamily="18" charset="-78"/>
              </a:rPr>
              <a:t>choices</a:t>
            </a:r>
            <a:r>
              <a:rPr lang="en-US" dirty="0" smtClean="0"/>
              <a:t> </a:t>
            </a:r>
            <a:r>
              <a:rPr lang="en-US" dirty="0" smtClean="0">
                <a:latin typeface="Angsana New" panose="02020603050405020304" pitchFamily="18" charset="-34"/>
                <a:cs typeface="Angsana New" panose="02020603050405020304" pitchFamily="18" charset="-34"/>
              </a:rPr>
              <a:t>makes</a:t>
            </a:r>
            <a:r>
              <a:rPr lang="en-US" dirty="0" smtClean="0"/>
              <a:t> </a:t>
            </a:r>
            <a:r>
              <a:rPr lang="en-US" dirty="0" smtClean="0">
                <a:latin typeface="Aparajita" panose="020B0604020202020204" pitchFamily="34" charset="0"/>
                <a:cs typeface="Aparajita" panose="020B0604020202020204" pitchFamily="34" charset="0"/>
              </a:rPr>
              <a:t>for</a:t>
            </a:r>
            <a:r>
              <a:rPr lang="en-US" dirty="0" smtClean="0"/>
              <a:t> </a:t>
            </a:r>
            <a:r>
              <a:rPr lang="en-US" dirty="0" smtClean="0">
                <a:latin typeface="Baskerville Old Face" panose="02020602080505020303" pitchFamily="18" charset="0"/>
              </a:rPr>
              <a:t>a</a:t>
            </a:r>
            <a:r>
              <a:rPr lang="en-US" dirty="0" smtClean="0"/>
              <a:t> </a:t>
            </a:r>
            <a:r>
              <a:rPr lang="en-US" dirty="0" smtClean="0">
                <a:latin typeface="Blackadder ITC" panose="04020505051007020D02" pitchFamily="82" charset="0"/>
              </a:rPr>
              <a:t>more</a:t>
            </a:r>
            <a:r>
              <a:rPr lang="en-US" dirty="0" smtClean="0"/>
              <a:t> </a:t>
            </a:r>
            <a:r>
              <a:rPr lang="en-US" dirty="0" smtClean="0">
                <a:latin typeface="Bradley Hand ITC" panose="03070402050302030203" pitchFamily="66" charset="0"/>
              </a:rPr>
              <a:t>difficult</a:t>
            </a:r>
            <a:r>
              <a:rPr lang="en-US" dirty="0" smtClean="0"/>
              <a:t> </a:t>
            </a:r>
            <a:r>
              <a:rPr lang="en-US" dirty="0" smtClean="0">
                <a:latin typeface="Curlz MT" panose="04040404050702020202" pitchFamily="82" charset="0"/>
              </a:rPr>
              <a:t>read</a:t>
            </a:r>
            <a:r>
              <a:rPr lang="en-US" dirty="0"/>
              <a:t>!</a:t>
            </a:r>
            <a:endParaRPr lang="en-US" dirty="0" smtClean="0">
              <a:sym typeface="Wingdings" panose="05000000000000000000" pitchFamily="2" charset="2"/>
            </a:endParaRPr>
          </a:p>
          <a:p>
            <a:pPr lvl="3"/>
            <a:r>
              <a:rPr lang="en-US" dirty="0" smtClean="0">
                <a:sym typeface="Wingdings" panose="05000000000000000000" pitchFamily="2" charset="2"/>
              </a:rPr>
              <a:t>Unless, of course, it’s for a ransom note!!!! </a:t>
            </a:r>
          </a:p>
        </p:txBody>
      </p:sp>
    </p:spTree>
    <p:extLst>
      <p:ext uri="{BB962C8B-B14F-4D97-AF65-F5344CB8AC3E}">
        <p14:creationId xmlns:p14="http://schemas.microsoft.com/office/powerpoint/2010/main" val="2344701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Keep Content Simple </a:t>
            </a:r>
            <a:r>
              <a:rPr lang="en-US" dirty="0"/>
              <a:t>Continued </a:t>
            </a:r>
            <a:r>
              <a:rPr lang="en-US" dirty="0" smtClean="0"/>
              <a:t>3</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t>Keep content simple and: </a:t>
            </a:r>
          </a:p>
          <a:p>
            <a:pPr lvl="1"/>
            <a:r>
              <a:rPr lang="en-US" dirty="0"/>
              <a:t>Review need for Roman Numerals</a:t>
            </a:r>
          </a:p>
          <a:p>
            <a:pPr lvl="2"/>
            <a:r>
              <a:rPr lang="en-US" dirty="0"/>
              <a:t>Screen readers read III as ‘eye </a:t>
            </a:r>
            <a:r>
              <a:rPr lang="en-US" dirty="0" err="1"/>
              <a:t>eye</a:t>
            </a:r>
            <a:r>
              <a:rPr lang="en-US" dirty="0"/>
              <a:t> </a:t>
            </a:r>
            <a:r>
              <a:rPr lang="en-US" dirty="0" err="1"/>
              <a:t>eye</a:t>
            </a:r>
            <a:r>
              <a:rPr lang="en-US" dirty="0"/>
              <a:t>’ and XIV as ‘</a:t>
            </a:r>
            <a:r>
              <a:rPr lang="en-US" dirty="0" err="1"/>
              <a:t>ziv</a:t>
            </a:r>
            <a:r>
              <a:rPr lang="en-US" dirty="0"/>
              <a:t>’</a:t>
            </a:r>
          </a:p>
          <a:p>
            <a:pPr lvl="1"/>
            <a:r>
              <a:rPr lang="en-US" dirty="0" smtClean="0"/>
              <a:t>Avoid </a:t>
            </a:r>
            <a:r>
              <a:rPr lang="en-US" dirty="0"/>
              <a:t>flashing, rapidly changing, or alternating images</a:t>
            </a:r>
          </a:p>
          <a:p>
            <a:pPr lvl="2"/>
            <a:r>
              <a:rPr lang="en-US" dirty="0" smtClean="0"/>
              <a:t>The flashing can </a:t>
            </a:r>
            <a:r>
              <a:rPr lang="en-US" dirty="0"/>
              <a:t>cause seizures. Avoid to prevent or ensure at a low rate, sensitivity under 3 hertz (flashes per second) is not common.</a:t>
            </a:r>
          </a:p>
          <a:p>
            <a:pPr lvl="2"/>
            <a:r>
              <a:rPr lang="en-US" dirty="0"/>
              <a:t>For presentations like Microsoft PowerPoint, use a single type of  transition or no </a:t>
            </a:r>
            <a:r>
              <a:rPr lang="en-US" dirty="0" smtClean="0"/>
              <a:t>transition</a:t>
            </a:r>
            <a:endParaRPr lang="en-US" dirty="0"/>
          </a:p>
        </p:txBody>
      </p:sp>
    </p:spTree>
    <p:extLst>
      <p:ext uri="{BB962C8B-B14F-4D97-AF65-F5344CB8AC3E}">
        <p14:creationId xmlns:p14="http://schemas.microsoft.com/office/powerpoint/2010/main" val="1070013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3. Use Headings (Styles)</a:t>
            </a:r>
            <a:endParaRPr lang="en-US" dirty="0">
              <a:latin typeface="+mn-lt"/>
            </a:endParaRPr>
          </a:p>
        </p:txBody>
      </p:sp>
      <p:sp>
        <p:nvSpPr>
          <p:cNvPr id="3" name="Content Placeholder 2"/>
          <p:cNvSpPr>
            <a:spLocks noGrp="1"/>
          </p:cNvSpPr>
          <p:nvPr>
            <p:ph idx="1"/>
          </p:nvPr>
        </p:nvSpPr>
        <p:spPr/>
        <p:txBody>
          <a:bodyPr>
            <a:normAutofit fontScale="92500" lnSpcReduction="10000"/>
          </a:bodyPr>
          <a:lstStyle/>
          <a:p>
            <a:r>
              <a:rPr lang="en-US" dirty="0" smtClean="0"/>
              <a:t>Use the built-in styles (Heading 1, Heading 2, Heading 3)</a:t>
            </a:r>
          </a:p>
          <a:p>
            <a:pPr lvl="1"/>
            <a:r>
              <a:rPr lang="en-US" dirty="0" smtClean="0"/>
              <a:t>The navigation pane is populated </a:t>
            </a:r>
          </a:p>
          <a:p>
            <a:pPr lvl="2"/>
            <a:r>
              <a:rPr lang="en-US" dirty="0" smtClean="0"/>
              <a:t>Used for navigation by students, especially for those using assistive technologies.</a:t>
            </a:r>
          </a:p>
          <a:p>
            <a:pPr lvl="1"/>
            <a:r>
              <a:rPr lang="en-US" dirty="0"/>
              <a:t>Must use Heading 1 </a:t>
            </a:r>
            <a:r>
              <a:rPr lang="en-US" dirty="0" smtClean="0"/>
              <a:t>Style</a:t>
            </a:r>
          </a:p>
          <a:p>
            <a:pPr lvl="2"/>
            <a:r>
              <a:rPr lang="en-US" dirty="0" smtClean="0"/>
              <a:t>This is used </a:t>
            </a:r>
            <a:r>
              <a:rPr lang="en-US" dirty="0"/>
              <a:t>to get back to the beginning </a:t>
            </a:r>
            <a:r>
              <a:rPr lang="en-US" dirty="0" smtClean="0"/>
              <a:t>(top of document) quickly</a:t>
            </a:r>
            <a:endParaRPr lang="en-US" dirty="0"/>
          </a:p>
          <a:p>
            <a:pPr lvl="1"/>
            <a:r>
              <a:rPr lang="en-US" dirty="0" smtClean="0"/>
              <a:t>Must be unique and descriptive</a:t>
            </a:r>
          </a:p>
          <a:p>
            <a:pPr lvl="1"/>
            <a:r>
              <a:rPr lang="en-US" dirty="0" smtClean="0"/>
              <a:t>Must for longer documents to navigate (skip) around. </a:t>
            </a:r>
          </a:p>
          <a:p>
            <a:pPr lvl="1"/>
            <a:r>
              <a:rPr lang="en-US" dirty="0" smtClean="0"/>
              <a:t>Creates formatting consistency throughout your documents. </a:t>
            </a:r>
          </a:p>
          <a:p>
            <a:pPr lvl="2"/>
            <a:r>
              <a:rPr lang="en-US" dirty="0" smtClean="0"/>
              <a:t>Indents and spacing are the same for all of the same headings or styles used. </a:t>
            </a:r>
          </a:p>
          <a:p>
            <a:pPr lvl="2"/>
            <a:r>
              <a:rPr lang="en-US" dirty="0" smtClean="0"/>
              <a:t>Change Style format, change all places using that format</a:t>
            </a:r>
            <a:endParaRPr lang="en-US" dirty="0"/>
          </a:p>
        </p:txBody>
      </p:sp>
    </p:spTree>
    <p:extLst>
      <p:ext uri="{BB962C8B-B14F-4D97-AF65-F5344CB8AC3E}">
        <p14:creationId xmlns:p14="http://schemas.microsoft.com/office/powerpoint/2010/main" val="1453016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Heading Styles Example</a:t>
            </a:r>
            <a:endParaRPr lang="en-US" dirty="0"/>
          </a:p>
        </p:txBody>
      </p:sp>
      <p:sp>
        <p:nvSpPr>
          <p:cNvPr id="3" name="Content Placeholder 2"/>
          <p:cNvSpPr>
            <a:spLocks noGrp="1"/>
          </p:cNvSpPr>
          <p:nvPr>
            <p:ph idx="1"/>
          </p:nvPr>
        </p:nvSpPr>
        <p:spPr>
          <a:xfrm>
            <a:off x="609600" y="1600199"/>
            <a:ext cx="10972800" cy="880679"/>
          </a:xfrm>
        </p:spPr>
        <p:txBody>
          <a:bodyPr>
            <a:normAutofit fontScale="92500" lnSpcReduction="20000"/>
          </a:bodyPr>
          <a:lstStyle/>
          <a:p>
            <a:r>
              <a:rPr lang="en-US" dirty="0" smtClean="0"/>
              <a:t>To open Navigation:</a:t>
            </a:r>
          </a:p>
          <a:p>
            <a:pPr marL="857250" lvl="2" indent="0">
              <a:buNone/>
            </a:pPr>
            <a:r>
              <a:rPr lang="en-US" sz="2600" dirty="0" smtClean="0"/>
              <a:t>View Tab &gt; Click Navigation Pane box in Show section</a:t>
            </a:r>
          </a:p>
        </p:txBody>
      </p:sp>
      <p:pic>
        <p:nvPicPr>
          <p:cNvPr id="1026" name="Picture 2" descr="Navigation Pane showing Heading 1 and Heading 2 ex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433" y="2542523"/>
            <a:ext cx="7144189" cy="366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descr="Arrow pointing to the Navigation Pane box to be selected"/>
          <p:cNvCxnSpPr/>
          <p:nvPr/>
        </p:nvCxnSpPr>
        <p:spPr>
          <a:xfrm>
            <a:off x="5229546" y="2434975"/>
            <a:ext cx="380144" cy="86302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30847" y="4074578"/>
            <a:ext cx="1354858" cy="400110"/>
          </a:xfrm>
          <a:prstGeom prst="rect">
            <a:avLst/>
          </a:prstGeom>
          <a:noFill/>
        </p:spPr>
        <p:txBody>
          <a:bodyPr wrap="none" rtlCol="0">
            <a:spAutoFit/>
          </a:bodyPr>
          <a:lstStyle/>
          <a:p>
            <a:r>
              <a:rPr lang="en-US" sz="2000" dirty="0" smtClean="0">
                <a:solidFill>
                  <a:schemeClr val="accent1"/>
                </a:solidFill>
              </a:rPr>
              <a:t>Heading 1</a:t>
            </a:r>
            <a:endParaRPr lang="en-US" sz="2000" dirty="0">
              <a:solidFill>
                <a:schemeClr val="accent1"/>
              </a:solidFill>
            </a:endParaRPr>
          </a:p>
        </p:txBody>
      </p:sp>
      <p:cxnSp>
        <p:nvCxnSpPr>
          <p:cNvPr id="9" name="Straight Arrow Connector 8"/>
          <p:cNvCxnSpPr/>
          <p:nvPr/>
        </p:nvCxnSpPr>
        <p:spPr>
          <a:xfrm>
            <a:off x="2856216" y="4284325"/>
            <a:ext cx="924674"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06535" y="4319444"/>
            <a:ext cx="1236236" cy="369332"/>
          </a:xfrm>
          <a:prstGeom prst="rect">
            <a:avLst/>
          </a:prstGeom>
          <a:noFill/>
        </p:spPr>
        <p:txBody>
          <a:bodyPr wrap="none" rtlCol="0">
            <a:spAutoFit/>
          </a:bodyPr>
          <a:lstStyle/>
          <a:p>
            <a:r>
              <a:rPr lang="en-US" dirty="0" smtClean="0">
                <a:solidFill>
                  <a:schemeClr val="accent1"/>
                </a:solidFill>
              </a:rPr>
              <a:t>Heading 2</a:t>
            </a:r>
            <a:endParaRPr lang="en-US" dirty="0">
              <a:solidFill>
                <a:schemeClr val="accent1"/>
              </a:solidFill>
            </a:endParaRPr>
          </a:p>
        </p:txBody>
      </p:sp>
      <p:cxnSp>
        <p:nvCxnSpPr>
          <p:cNvPr id="15" name="Straight Arrow Connector 14"/>
          <p:cNvCxnSpPr/>
          <p:nvPr/>
        </p:nvCxnSpPr>
        <p:spPr>
          <a:xfrm flipV="1">
            <a:off x="3042771" y="4443866"/>
            <a:ext cx="974425" cy="6024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3"/>
          </p:cNvCxnSpPr>
          <p:nvPr/>
        </p:nvCxnSpPr>
        <p:spPr>
          <a:xfrm>
            <a:off x="3042771" y="4504110"/>
            <a:ext cx="974425" cy="10898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3708" y="5393933"/>
            <a:ext cx="3345724" cy="738664"/>
          </a:xfrm>
          <a:prstGeom prst="rect">
            <a:avLst/>
          </a:prstGeom>
          <a:noFill/>
          <a:ln w="12700">
            <a:solidFill>
              <a:schemeClr val="tx1"/>
            </a:solidFill>
          </a:ln>
        </p:spPr>
        <p:txBody>
          <a:bodyPr wrap="square" rtlCol="0">
            <a:spAutoFit/>
          </a:bodyPr>
          <a:lstStyle/>
          <a:p>
            <a:r>
              <a:rPr lang="en-US" sz="1400" b="1" dirty="0" smtClean="0">
                <a:solidFill>
                  <a:schemeClr val="accent1"/>
                </a:solidFill>
              </a:rPr>
              <a:t>Note:</a:t>
            </a:r>
            <a:r>
              <a:rPr lang="en-US" sz="1400" dirty="0" smtClean="0">
                <a:solidFill>
                  <a:schemeClr val="accent1"/>
                </a:solidFill>
              </a:rPr>
              <a:t> The Online Learning logo is in the Header section. If it wasn’t, that could be Heading 1 (or top of document).</a:t>
            </a:r>
            <a:endParaRPr lang="en-US" sz="1400" dirty="0">
              <a:solidFill>
                <a:schemeClr val="accent1"/>
              </a:solidFill>
            </a:endParaRPr>
          </a:p>
        </p:txBody>
      </p:sp>
    </p:spTree>
    <p:extLst>
      <p:ext uri="{BB962C8B-B14F-4D97-AF65-F5344CB8AC3E}">
        <p14:creationId xmlns:p14="http://schemas.microsoft.com/office/powerpoint/2010/main" val="2013270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All Built-In Features</a:t>
            </a:r>
            <a:endParaRPr lang="en-US" dirty="0"/>
          </a:p>
        </p:txBody>
      </p:sp>
      <p:sp>
        <p:nvSpPr>
          <p:cNvPr id="3" name="Content Placeholder 2"/>
          <p:cNvSpPr>
            <a:spLocks noGrp="1"/>
          </p:cNvSpPr>
          <p:nvPr>
            <p:ph idx="1"/>
          </p:nvPr>
        </p:nvSpPr>
        <p:spPr/>
        <p:txBody>
          <a:bodyPr/>
          <a:lstStyle/>
          <a:p>
            <a:r>
              <a:rPr lang="en-US" dirty="0" smtClean="0"/>
              <a:t>While you are at it, use all of the built-in features Microsoft and other programs offer:</a:t>
            </a:r>
          </a:p>
          <a:p>
            <a:pPr lvl="1"/>
            <a:r>
              <a:rPr lang="en-US" dirty="0" smtClean="0"/>
              <a:t>Styles </a:t>
            </a:r>
          </a:p>
          <a:p>
            <a:pPr lvl="2"/>
            <a:r>
              <a:rPr lang="en-US" dirty="0" smtClean="0"/>
              <a:t>Headings are necessary, other Styles</a:t>
            </a:r>
            <a:r>
              <a:rPr lang="en-US" dirty="0"/>
              <a:t> </a:t>
            </a:r>
            <a:r>
              <a:rPr lang="en-US" dirty="0" smtClean="0"/>
              <a:t>help maintain consistency </a:t>
            </a:r>
          </a:p>
          <a:p>
            <a:pPr lvl="1"/>
            <a:r>
              <a:rPr lang="en-US" dirty="0" smtClean="0"/>
              <a:t>Bullets</a:t>
            </a:r>
          </a:p>
          <a:p>
            <a:pPr lvl="1"/>
            <a:r>
              <a:rPr lang="en-US" dirty="0" smtClean="0"/>
              <a:t>Tables</a:t>
            </a:r>
          </a:p>
          <a:p>
            <a:pPr lvl="1"/>
            <a:r>
              <a:rPr lang="en-US" dirty="0" smtClean="0"/>
              <a:t>Indent</a:t>
            </a:r>
          </a:p>
          <a:p>
            <a:pPr lvl="1"/>
            <a:r>
              <a:rPr lang="en-US" dirty="0" smtClean="0"/>
              <a:t>Etc.</a:t>
            </a:r>
          </a:p>
          <a:p>
            <a:r>
              <a:rPr lang="en-US" dirty="0" smtClean="0"/>
              <a:t>Keep slide Built-In Layouts for PowerPoint</a:t>
            </a:r>
          </a:p>
        </p:txBody>
      </p:sp>
    </p:spTree>
    <p:extLst>
      <p:ext uri="{BB962C8B-B14F-4D97-AF65-F5344CB8AC3E}">
        <p14:creationId xmlns:p14="http://schemas.microsoft.com/office/powerpoint/2010/main" val="3617784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4. Use Color </a:t>
            </a:r>
            <a:r>
              <a:rPr lang="en-US" dirty="0"/>
              <a:t>and </a:t>
            </a:r>
            <a:r>
              <a:rPr lang="en-US" dirty="0" smtClean="0"/>
              <a:t>Contrast Thoughtfully</a:t>
            </a:r>
            <a:endParaRPr lang="en-US" dirty="0"/>
          </a:p>
        </p:txBody>
      </p:sp>
      <p:sp>
        <p:nvSpPr>
          <p:cNvPr id="3" name="Content Placeholder 2"/>
          <p:cNvSpPr>
            <a:spLocks noGrp="1"/>
          </p:cNvSpPr>
          <p:nvPr>
            <p:ph idx="1"/>
          </p:nvPr>
        </p:nvSpPr>
        <p:spPr/>
        <p:txBody>
          <a:bodyPr>
            <a:normAutofit/>
          </a:bodyPr>
          <a:lstStyle/>
          <a:p>
            <a:r>
              <a:rPr lang="en-US" dirty="0" smtClean="0"/>
              <a:t>High contrast is needed</a:t>
            </a:r>
          </a:p>
          <a:p>
            <a:pPr lvl="1"/>
            <a:r>
              <a:rPr lang="en-US" dirty="0" smtClean="0"/>
              <a:t>Black text on white background</a:t>
            </a:r>
          </a:p>
          <a:p>
            <a:pPr lvl="1"/>
            <a:r>
              <a:rPr lang="en-US" dirty="0" smtClean="0"/>
              <a:t>White text on black background</a:t>
            </a:r>
          </a:p>
          <a:p>
            <a:r>
              <a:rPr lang="en-US" dirty="0" smtClean="0"/>
              <a:t>Do not use color as the only designator</a:t>
            </a:r>
          </a:p>
          <a:p>
            <a:pPr lvl="1"/>
            <a:r>
              <a:rPr lang="en-US" dirty="0" smtClean="0"/>
              <a:t>Does everything make sense when printed in black &amp; white?</a:t>
            </a:r>
          </a:p>
          <a:p>
            <a:r>
              <a:rPr lang="en-US" dirty="0" smtClean="0"/>
              <a:t>Be careful using color blindness combinations</a:t>
            </a:r>
          </a:p>
          <a:p>
            <a:pPr lvl="1"/>
            <a:r>
              <a:rPr lang="en-US" dirty="0" smtClean="0"/>
              <a:t>Some examples are red/green, blue/purple combinations</a:t>
            </a:r>
          </a:p>
          <a:p>
            <a:r>
              <a:rPr lang="en-US" dirty="0" smtClean="0"/>
              <a:t>Don’t eliminate all of the white space</a:t>
            </a:r>
          </a:p>
        </p:txBody>
      </p:sp>
    </p:spTree>
    <p:extLst>
      <p:ext uri="{BB962C8B-B14F-4D97-AF65-F5344CB8AC3E}">
        <p14:creationId xmlns:p14="http://schemas.microsoft.com/office/powerpoint/2010/main" val="3900782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and Bad Contrast </a:t>
            </a:r>
            <a:endParaRPr lang="en-US" dirty="0"/>
          </a:p>
        </p:txBody>
      </p:sp>
      <p:pic>
        <p:nvPicPr>
          <p:cNvPr id="7" name="Picture 6" descr=" First Button with Good Contrast "/>
          <p:cNvPicPr/>
          <p:nvPr/>
        </p:nvPicPr>
        <p:blipFill>
          <a:blip r:embed="rId3">
            <a:extLst>
              <a:ext uri="{28A0092B-C50C-407E-A947-70E740481C1C}">
                <a14:useLocalDpi xmlns:a14="http://schemas.microsoft.com/office/drawing/2010/main" val="0"/>
              </a:ext>
            </a:extLst>
          </a:blip>
          <a:srcRect/>
          <a:stretch>
            <a:fillRect/>
          </a:stretch>
        </p:blipFill>
        <p:spPr bwMode="auto">
          <a:xfrm>
            <a:off x="3151531" y="1247309"/>
            <a:ext cx="2511426" cy="1194111"/>
          </a:xfrm>
          <a:prstGeom prst="rect">
            <a:avLst/>
          </a:prstGeom>
          <a:noFill/>
          <a:ln>
            <a:noFill/>
          </a:ln>
        </p:spPr>
      </p:pic>
      <p:pic>
        <p:nvPicPr>
          <p:cNvPr id="12" name="Picture 11" descr="Second Button with Good Contrast "/>
          <p:cNvPicPr/>
          <p:nvPr/>
        </p:nvPicPr>
        <p:blipFill>
          <a:blip r:embed="rId4">
            <a:extLst>
              <a:ext uri="{28A0092B-C50C-407E-A947-70E740481C1C}">
                <a14:useLocalDpi xmlns:a14="http://schemas.microsoft.com/office/drawing/2010/main" val="0"/>
              </a:ext>
            </a:extLst>
          </a:blip>
          <a:srcRect/>
          <a:stretch>
            <a:fillRect/>
          </a:stretch>
        </p:blipFill>
        <p:spPr bwMode="auto">
          <a:xfrm>
            <a:off x="6664772" y="1244058"/>
            <a:ext cx="2511426" cy="1197362"/>
          </a:xfrm>
          <a:prstGeom prst="rect">
            <a:avLst/>
          </a:prstGeom>
          <a:noFill/>
          <a:ln>
            <a:noFill/>
          </a:ln>
        </p:spPr>
      </p:pic>
      <p:pic>
        <p:nvPicPr>
          <p:cNvPr id="5" name="Picture 4" descr="Button with Bad Background Pattern "/>
          <p:cNvPicPr/>
          <p:nvPr/>
        </p:nvPicPr>
        <p:blipFill>
          <a:blip r:embed="rId5">
            <a:extLst>
              <a:ext uri="{28A0092B-C50C-407E-A947-70E740481C1C}">
                <a14:useLocalDpi xmlns:a14="http://schemas.microsoft.com/office/drawing/2010/main" val="0"/>
              </a:ext>
            </a:extLst>
          </a:blip>
          <a:srcRect/>
          <a:stretch>
            <a:fillRect/>
          </a:stretch>
        </p:blipFill>
        <p:spPr bwMode="auto">
          <a:xfrm>
            <a:off x="3151531" y="2694413"/>
            <a:ext cx="2511426" cy="1197362"/>
          </a:xfrm>
          <a:prstGeom prst="rect">
            <a:avLst/>
          </a:prstGeom>
          <a:noFill/>
          <a:ln>
            <a:noFill/>
          </a:ln>
        </p:spPr>
      </p:pic>
      <p:pic>
        <p:nvPicPr>
          <p:cNvPr id="2050" name="Picture 2" descr="Button with low contrast using poor color combination"/>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6664772" y="2657937"/>
            <a:ext cx="2511426" cy="12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examples of high contrast and low contrast tex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8071" y="4180387"/>
            <a:ext cx="4181708" cy="213631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679573" y="4206019"/>
            <a:ext cx="4014439" cy="2083226"/>
            <a:chOff x="6679573" y="4206019"/>
            <a:chExt cx="4014439" cy="2083226"/>
          </a:xfrm>
        </p:grpSpPr>
        <p:pic>
          <p:nvPicPr>
            <p:cNvPr id="2054" name="Picture 6" descr="Psychedelic background as an example of a busy background which should be avoided for use in material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9573" y="4206019"/>
              <a:ext cx="4014439" cy="2083226"/>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4" name="TextBox 3" descr="Example of busy background making text difficult to read"/>
            <p:cNvSpPr txBox="1"/>
            <p:nvPr/>
          </p:nvSpPr>
          <p:spPr>
            <a:xfrm>
              <a:off x="7283594" y="4422878"/>
              <a:ext cx="3131638" cy="1569660"/>
            </a:xfrm>
            <a:prstGeom prst="rect">
              <a:avLst/>
            </a:prstGeom>
            <a:noFill/>
          </p:spPr>
          <p:txBody>
            <a:bodyPr wrap="square" rtlCol="0">
              <a:spAutoFit/>
            </a:bodyPr>
            <a:lstStyle/>
            <a:p>
              <a:r>
                <a:rPr lang="en-US" sz="4800" dirty="0" smtClean="0">
                  <a:solidFill>
                    <a:srgbClr val="002060"/>
                  </a:solidFill>
                </a:rPr>
                <a:t>Can you read me?</a:t>
              </a:r>
              <a:endParaRPr lang="en-US" sz="4800" dirty="0">
                <a:solidFill>
                  <a:srgbClr val="002060"/>
                </a:solidFill>
              </a:endParaRPr>
            </a:p>
          </p:txBody>
        </p:sp>
      </p:grpSp>
    </p:spTree>
    <p:extLst>
      <p:ext uri="{BB962C8B-B14F-4D97-AF65-F5344CB8AC3E}">
        <p14:creationId xmlns:p14="http://schemas.microsoft.com/office/powerpoint/2010/main" val="3665273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Busy pattern background example of what not to 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51774"/>
            <a:ext cx="12191999" cy="21447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 y="873304"/>
            <a:ext cx="12191998" cy="3295926"/>
          </a:xfrm>
        </p:spPr>
        <p:txBody>
          <a:bodyPr>
            <a:noAutofit/>
          </a:bodyPr>
          <a:lstStyle/>
          <a:p>
            <a:pPr marL="0" indent="0">
              <a:buNone/>
            </a:pPr>
            <a:r>
              <a:rPr lang="en-US" sz="4000" dirty="0" smtClean="0"/>
              <a:t>Just because I can expand this text box to the very edges, doesn’t mean it is such a great idea to do and remove the white space we know should be there. </a:t>
            </a:r>
          </a:p>
          <a:p>
            <a:pPr marL="0" indent="0">
              <a:buNone/>
            </a:pPr>
            <a:r>
              <a:rPr lang="en-US" sz="4200" b="1" dirty="0" smtClean="0">
                <a:solidFill>
                  <a:srgbClr val="000000"/>
                </a:solidFill>
              </a:rPr>
              <a:t>Just because I can use a busy background image expanding behind all of the text, doesn’t mean it is such a great idea. </a:t>
            </a:r>
            <a:endParaRPr lang="en-US" sz="4200" b="1" dirty="0">
              <a:solidFill>
                <a:srgbClr val="000000"/>
              </a:solidFill>
            </a:endParaRPr>
          </a:p>
          <a:p>
            <a:pPr marL="0" indent="0">
              <a:buNone/>
            </a:pPr>
            <a:r>
              <a:rPr lang="en-US" sz="4400" b="1" dirty="0" smtClean="0">
                <a:ln w="57150">
                  <a:solidFill>
                    <a:srgbClr val="CC3300"/>
                  </a:solidFill>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rPr>
              <a:t>Just</a:t>
            </a:r>
            <a:r>
              <a:rPr lang="en-US" sz="4400" dirty="0" smtClean="0">
                <a:solidFill>
                  <a:schemeClr val="tx2"/>
                </a:solidFill>
              </a:rPr>
              <a:t> </a:t>
            </a:r>
            <a:r>
              <a:rPr lang="en-US" sz="3600" dirty="0" smtClean="0">
                <a:solidFill>
                  <a:schemeClr val="accent1">
                    <a:lumMod val="60000"/>
                    <a:lumOff val="40000"/>
                  </a:schemeClr>
                </a:solidFill>
              </a:rPr>
              <a:t>because</a:t>
            </a:r>
            <a:r>
              <a:rPr lang="en-US" sz="3600" dirty="0" smtClean="0">
                <a:solidFill>
                  <a:schemeClr val="tx2"/>
                </a:solidFill>
              </a:rPr>
              <a:t> </a:t>
            </a:r>
            <a:r>
              <a:rPr lang="en-US" sz="4200" dirty="0" smtClean="0">
                <a:solidFill>
                  <a:srgbClr val="000000"/>
                </a:solidFill>
              </a:rPr>
              <a:t>I</a:t>
            </a:r>
            <a:r>
              <a:rPr lang="en-US" sz="4200" dirty="0" smtClean="0">
                <a:solidFill>
                  <a:schemeClr val="tx2"/>
                </a:solidFill>
              </a:rPr>
              <a:t> </a:t>
            </a:r>
            <a:r>
              <a:rPr lang="en-US" cap="small" baseline="-25000" dirty="0" smtClean="0">
                <a:solidFill>
                  <a:srgbClr val="00B050"/>
                </a:solidFill>
              </a:rPr>
              <a:t>can</a:t>
            </a:r>
            <a:r>
              <a:rPr lang="en-US" dirty="0" smtClean="0">
                <a:solidFill>
                  <a:schemeClr val="tx2"/>
                </a:solidFill>
              </a:rPr>
              <a:t> </a:t>
            </a:r>
            <a:r>
              <a:rPr lang="en-US" sz="4200" b="1" dirty="0" smtClean="0">
                <a:solidFill>
                  <a:srgbClr val="7030A0"/>
                </a:solidFill>
              </a:rPr>
              <a:t>use</a:t>
            </a:r>
            <a:r>
              <a:rPr lang="en-US" sz="4200" dirty="0" smtClean="0">
                <a:solidFill>
                  <a:schemeClr val="tx2"/>
                </a:solidFill>
              </a:rPr>
              <a:t> </a:t>
            </a:r>
            <a:r>
              <a:rPr lang="en-US" sz="4200" dirty="0" smtClean="0">
                <a:solidFill>
                  <a:schemeClr val="tx1">
                    <a:lumMod val="60000"/>
                    <a:lumOff val="40000"/>
                  </a:schemeClr>
                </a:solidFill>
              </a:rPr>
              <a:t>a</a:t>
            </a:r>
            <a:r>
              <a:rPr lang="en-US" sz="4200" dirty="0" smtClean="0">
                <a:solidFill>
                  <a:schemeClr val="tx2"/>
                </a:solidFill>
              </a:rPr>
              <a:t> </a:t>
            </a:r>
            <a:r>
              <a:rPr lang="en-US" sz="4200" dirty="0" smtClean="0">
                <a:solidFill>
                  <a:schemeClr val="accent4">
                    <a:lumMod val="60000"/>
                    <a:lumOff val="40000"/>
                  </a:schemeClr>
                </a:solidFill>
              </a:rPr>
              <a:t>lot</a:t>
            </a:r>
            <a:r>
              <a:rPr lang="en-US" sz="4200" dirty="0" smtClean="0">
                <a:solidFill>
                  <a:schemeClr val="tx2"/>
                </a:solidFill>
              </a:rPr>
              <a:t> </a:t>
            </a:r>
            <a:r>
              <a:rPr lang="en-US" sz="4200" dirty="0" smtClean="0">
                <a:solidFill>
                  <a:schemeClr val="accent5">
                    <a:lumMod val="75000"/>
                  </a:schemeClr>
                </a:solidFill>
              </a:rPr>
              <a:t>of</a:t>
            </a:r>
            <a:r>
              <a:rPr lang="en-US" sz="4200" dirty="0" smtClean="0">
                <a:solidFill>
                  <a:schemeClr val="tx2"/>
                </a:solidFill>
              </a:rPr>
              <a:t> </a:t>
            </a:r>
            <a:r>
              <a:rPr lang="en-US" sz="4200" dirty="0" smtClean="0">
                <a:ln>
                  <a:solidFill>
                    <a:srgbClr val="FF66FF"/>
                  </a:solidFill>
                </a:ln>
                <a:blipFill>
                  <a:blip r:embed="rId4"/>
                  <a:tile tx="0" ty="0" sx="100000" sy="100000" flip="none" algn="tl"/>
                </a:blipFill>
              </a:rPr>
              <a:t>colors</a:t>
            </a:r>
            <a:r>
              <a:rPr lang="en-US" sz="4200" dirty="0" smtClean="0">
                <a:blipFill>
                  <a:blip r:embed="rId4"/>
                  <a:tile tx="0" ty="0" sx="100000" sy="100000" flip="none" algn="tl"/>
                </a:blipFill>
              </a:rPr>
              <a:t> </a:t>
            </a:r>
            <a:r>
              <a:rPr lang="en-US" sz="4200" b="1" dirty="0" smtClean="0">
                <a:pattFill prst="wdDnDiag">
                  <a:fgClr>
                    <a:schemeClr val="tx1">
                      <a:lumMod val="20000"/>
                      <a:lumOff val="80000"/>
                    </a:schemeClr>
                  </a:fgClr>
                  <a:bgClr>
                    <a:schemeClr val="bg1"/>
                  </a:bgClr>
                </a:pattFill>
              </a:rPr>
              <a:t>and</a:t>
            </a:r>
            <a:r>
              <a:rPr lang="en-US" sz="4200" dirty="0" smtClean="0">
                <a:solidFill>
                  <a:schemeClr val="tx1">
                    <a:lumMod val="20000"/>
                    <a:lumOff val="80000"/>
                  </a:schemeClr>
                </a:solidFill>
              </a:rPr>
              <a:t> </a:t>
            </a:r>
            <a:r>
              <a:rPr lang="en-US" sz="4200" b="1" i="1" dirty="0" smtClean="0">
                <a:solidFill>
                  <a:schemeClr val="accent6"/>
                </a:solidFill>
                <a:effectLst>
                  <a:innerShdw blurRad="63500" dist="50800" dir="16200000">
                    <a:prstClr val="black">
                      <a:alpha val="50000"/>
                    </a:prstClr>
                  </a:innerShdw>
                </a:effectLst>
              </a:rPr>
              <a:t>effects</a:t>
            </a:r>
            <a:r>
              <a:rPr lang="en-US" sz="4200" dirty="0" smtClean="0">
                <a:solidFill>
                  <a:schemeClr val="tx1">
                    <a:lumMod val="20000"/>
                    <a:lumOff val="80000"/>
                  </a:schemeClr>
                </a:solidFill>
                <a:effectLst>
                  <a:innerShdw blurRad="63500" dist="50800" dir="16200000">
                    <a:prstClr val="black">
                      <a:alpha val="50000"/>
                    </a:prstClr>
                  </a:innerShdw>
                </a:effectLst>
              </a:rPr>
              <a:t> </a:t>
            </a:r>
            <a:r>
              <a:rPr lang="en-US" sz="4200" dirty="0" smtClean="0">
                <a:solidFill>
                  <a:schemeClr val="tx1">
                    <a:lumMod val="20000"/>
                    <a:lumOff val="80000"/>
                  </a:schemeClr>
                </a:solidFill>
              </a:rPr>
              <a:t>for </a:t>
            </a:r>
            <a:r>
              <a:rPr lang="en-US" sz="4200" dirty="0" smtClean="0">
                <a:ln>
                  <a:solidFill>
                    <a:schemeClr val="accent6">
                      <a:lumMod val="60000"/>
                      <a:lumOff val="40000"/>
                    </a:schemeClr>
                  </a:solidFill>
                </a:ln>
                <a:solidFill>
                  <a:schemeClr val="tx1">
                    <a:lumMod val="60000"/>
                    <a:lumOff val="40000"/>
                  </a:schemeClr>
                </a:solidFill>
              </a:rPr>
              <a:t>text</a:t>
            </a:r>
            <a:r>
              <a:rPr lang="en-US" sz="4200" dirty="0" smtClean="0">
                <a:ln>
                  <a:solidFill>
                    <a:schemeClr val="accent6">
                      <a:lumMod val="60000"/>
                      <a:lumOff val="40000"/>
                    </a:schemeClr>
                  </a:solidFill>
                </a:ln>
                <a:solidFill>
                  <a:schemeClr val="tx2"/>
                </a:solidFill>
              </a:rPr>
              <a:t> </a:t>
            </a:r>
            <a:r>
              <a:rPr lang="en-US" sz="3600" dirty="0" smtClean="0">
                <a:solidFill>
                  <a:schemeClr val="bg2">
                    <a:lumMod val="75000"/>
                  </a:schemeClr>
                </a:solidFill>
                <a:effectLst>
                  <a:glow rad="228600">
                    <a:schemeClr val="accent6">
                      <a:satMod val="175000"/>
                      <a:alpha val="40000"/>
                    </a:schemeClr>
                  </a:glow>
                </a:effectLst>
              </a:rPr>
              <a:t>doesn’t</a:t>
            </a:r>
            <a:r>
              <a:rPr lang="en-US" sz="4200" dirty="0" smtClean="0">
                <a:solidFill>
                  <a:schemeClr val="tx2"/>
                </a:solidFill>
              </a:rPr>
              <a:t> </a:t>
            </a:r>
            <a:r>
              <a:rPr lang="en-US" sz="4200" u="sng" dirty="0" smtClean="0">
                <a:solidFill>
                  <a:schemeClr val="bg2">
                    <a:lumMod val="90000"/>
                  </a:schemeClr>
                </a:solidFill>
                <a:effectLst>
                  <a:outerShdw blurRad="38100" dist="38100" dir="2700000" algn="tl">
                    <a:srgbClr val="000000">
                      <a:alpha val="43137"/>
                    </a:srgbClr>
                  </a:outerShdw>
                </a:effectLst>
              </a:rPr>
              <a:t>mean</a:t>
            </a:r>
            <a:r>
              <a:rPr lang="en-US" sz="4200" dirty="0" smtClean="0">
                <a:solidFill>
                  <a:schemeClr val="tx2"/>
                </a:solidFill>
                <a:effectLst>
                  <a:outerShdw blurRad="38100" dist="38100" dir="2700000" algn="tl">
                    <a:srgbClr val="000000">
                      <a:alpha val="43137"/>
                    </a:srgbClr>
                  </a:outerShdw>
                </a:effectLst>
              </a:rPr>
              <a:t> </a:t>
            </a:r>
            <a:r>
              <a:rPr lang="en-US" sz="4200" dirty="0" smtClean="0">
                <a:solidFill>
                  <a:srgbClr val="92D050"/>
                </a:solidFill>
              </a:rPr>
              <a:t>it</a:t>
            </a:r>
            <a:r>
              <a:rPr lang="en-US" sz="4200" dirty="0" smtClean="0">
                <a:solidFill>
                  <a:schemeClr val="tx2"/>
                </a:solidFill>
              </a:rPr>
              <a:t> </a:t>
            </a:r>
            <a:r>
              <a:rPr lang="en-US" sz="4200" dirty="0" smtClean="0">
                <a:solidFill>
                  <a:srgbClr val="FFFF66"/>
                </a:solidFill>
              </a:rPr>
              <a:t>is</a:t>
            </a:r>
            <a:r>
              <a:rPr lang="en-US" sz="4200" dirty="0" smtClean="0">
                <a:solidFill>
                  <a:schemeClr val="tx2"/>
                </a:solidFill>
              </a:rPr>
              <a:t> </a:t>
            </a:r>
            <a:r>
              <a:rPr lang="en-US" sz="4200" strike="sngStrike" dirty="0" smtClean="0">
                <a:solidFill>
                  <a:srgbClr val="FF66FF"/>
                </a:solidFill>
              </a:rPr>
              <a:t>such</a:t>
            </a:r>
            <a:r>
              <a:rPr lang="en-US" sz="4200" dirty="0" smtClean="0">
                <a:solidFill>
                  <a:schemeClr val="tx2"/>
                </a:solidFill>
              </a:rPr>
              <a:t> </a:t>
            </a:r>
            <a:r>
              <a:rPr lang="en-US" sz="4200" dirty="0" smtClean="0">
                <a:solidFill>
                  <a:srgbClr val="FFC000"/>
                </a:solidFill>
              </a:rPr>
              <a:t>a</a:t>
            </a:r>
            <a:r>
              <a:rPr lang="en-US" sz="4200" dirty="0" smtClean="0">
                <a:solidFill>
                  <a:schemeClr val="tx2"/>
                </a:solidFill>
              </a:rPr>
              <a:t> </a:t>
            </a:r>
            <a:r>
              <a:rPr lang="en-US" sz="4200" baseline="30000" dirty="0" smtClean="0">
                <a:solidFill>
                  <a:srgbClr val="CC3300"/>
                </a:solidFill>
              </a:rPr>
              <a:t>great</a:t>
            </a:r>
            <a:r>
              <a:rPr lang="en-US" sz="4200" dirty="0" smtClean="0">
                <a:solidFill>
                  <a:schemeClr val="tx2"/>
                </a:solidFill>
              </a:rPr>
              <a:t> </a:t>
            </a:r>
            <a:r>
              <a:rPr lang="en-US" sz="4400" b="1" dirty="0" smtClean="0">
                <a:solidFill>
                  <a:srgbClr val="008080"/>
                </a:solidFill>
                <a:effectLst>
                  <a:reflection blurRad="6350" stA="55000" endA="50" endPos="85000" dist="29997" dir="5400000" sy="-100000" algn="bl" rotWithShape="0"/>
                </a:effectLst>
              </a:rPr>
              <a:t>idea</a:t>
            </a:r>
            <a:r>
              <a:rPr lang="en-US" sz="4200" dirty="0" smtClean="0">
                <a:solidFill>
                  <a:srgbClr val="008080"/>
                </a:solidFill>
              </a:rPr>
              <a:t>!</a:t>
            </a:r>
            <a:r>
              <a:rPr lang="en-US" sz="4200" dirty="0" smtClean="0">
                <a:solidFill>
                  <a:schemeClr val="tx2"/>
                </a:solidFill>
              </a:rPr>
              <a:t>.</a:t>
            </a:r>
            <a:endParaRPr lang="en-US" sz="4200" dirty="0">
              <a:solidFill>
                <a:schemeClr val="tx2"/>
              </a:solidFill>
            </a:endParaRPr>
          </a:p>
        </p:txBody>
      </p:sp>
      <p:sp>
        <p:nvSpPr>
          <p:cNvPr id="2" name="Title 1"/>
          <p:cNvSpPr>
            <a:spLocks noGrp="1"/>
          </p:cNvSpPr>
          <p:nvPr>
            <p:ph type="title"/>
          </p:nvPr>
        </p:nvSpPr>
        <p:spPr>
          <a:xfrm>
            <a:off x="0" y="0"/>
            <a:ext cx="12192000" cy="1158081"/>
          </a:xfrm>
        </p:spPr>
        <p:txBody>
          <a:bodyPr>
            <a:noAutofit/>
          </a:bodyPr>
          <a:lstStyle/>
          <a:p>
            <a:r>
              <a:rPr lang="en-US" dirty="0" smtClean="0">
                <a:solidFill>
                  <a:schemeClr val="accent6">
                    <a:lumMod val="60000"/>
                    <a:lumOff val="40000"/>
                  </a:schemeClr>
                </a:solidFill>
              </a:rPr>
              <a:t>Things You Can Do But Turns Out to Be What Not To Do!</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3519461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“Top 10” Fixes Agenda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Accessibility “Top 10” Fixes List </a:t>
            </a:r>
          </a:p>
          <a:p>
            <a:pPr marL="514350" indent="-514350">
              <a:buFont typeface="+mj-lt"/>
              <a:buAutoNum type="arabicPeriod"/>
            </a:pPr>
            <a:r>
              <a:rPr lang="en-US" dirty="0" smtClean="0"/>
              <a:t>Overview of Each Fix</a:t>
            </a:r>
          </a:p>
          <a:p>
            <a:pPr marL="514350" indent="-514350">
              <a:buFont typeface="+mj-lt"/>
              <a:buAutoNum type="arabicPeriod"/>
            </a:pPr>
            <a:r>
              <a:rPr lang="en-US" dirty="0" smtClean="0"/>
              <a:t>Questions?</a:t>
            </a:r>
          </a:p>
          <a:p>
            <a:pPr marL="514350" indent="-514350">
              <a:buFont typeface="+mj-lt"/>
              <a:buAutoNum type="arabicPeriod"/>
            </a:pPr>
            <a:r>
              <a:rPr lang="en-US" dirty="0" smtClean="0"/>
              <a:t>The Top 10 Relisted: Demo?</a:t>
            </a:r>
          </a:p>
          <a:p>
            <a:pPr marL="514350" indent="-514350">
              <a:buFont typeface="+mj-lt"/>
              <a:buAutoNum type="arabicPeriod"/>
            </a:pPr>
            <a:r>
              <a:rPr lang="en-US" dirty="0" smtClean="0"/>
              <a:t>Kiosk Demo</a:t>
            </a:r>
            <a:endParaRPr lang="en-US" dirty="0"/>
          </a:p>
        </p:txBody>
      </p:sp>
    </p:spTree>
    <p:extLst>
      <p:ext uri="{BB962C8B-B14F-4D97-AF65-F5344CB8AC3E}">
        <p14:creationId xmlns:p14="http://schemas.microsoft.com/office/powerpoint/2010/main" val="2892707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Doesn’t Mean Boring</a:t>
            </a:r>
            <a:endParaRPr lang="en-US" dirty="0"/>
          </a:p>
        </p:txBody>
      </p:sp>
      <p:sp>
        <p:nvSpPr>
          <p:cNvPr id="3" name="Content Placeholder 2"/>
          <p:cNvSpPr>
            <a:spLocks noGrp="1"/>
          </p:cNvSpPr>
          <p:nvPr>
            <p:ph idx="1"/>
          </p:nvPr>
        </p:nvSpPr>
        <p:spPr/>
        <p:txBody>
          <a:bodyPr>
            <a:normAutofit/>
          </a:bodyPr>
          <a:lstStyle/>
          <a:p>
            <a:pPr marL="457200" indent="-457200"/>
            <a:r>
              <a:rPr lang="en-US" dirty="0" smtClean="0"/>
              <a:t>Use color accessibly</a:t>
            </a:r>
            <a:endParaRPr lang="en-US" dirty="0"/>
          </a:p>
        </p:txBody>
      </p:sp>
      <p:pic>
        <p:nvPicPr>
          <p:cNvPr id="3074" name="Picture 2" descr="border used instead of backbround so text can be seen clear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3529" y="2220397"/>
            <a:ext cx="7713293" cy="4139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75919" y="5710962"/>
            <a:ext cx="10015870" cy="646331"/>
          </a:xfrm>
          <a:prstGeom prst="rect">
            <a:avLst/>
          </a:prstGeom>
          <a:solidFill>
            <a:schemeClr val="bg2"/>
          </a:solidFill>
          <a:ln w="57150">
            <a:solidFill>
              <a:srgbClr val="002060"/>
            </a:solidFill>
          </a:ln>
        </p:spPr>
        <p:txBody>
          <a:bodyPr wrap="square" rtlCol="0">
            <a:spAutoFit/>
          </a:bodyPr>
          <a:lstStyle/>
          <a:p>
            <a:r>
              <a:rPr lang="en-US" sz="3200" dirty="0" smtClean="0">
                <a:solidFill>
                  <a:srgbClr val="0066FF"/>
                </a:solidFill>
              </a:rPr>
              <a:t>Colored </a:t>
            </a:r>
            <a:r>
              <a:rPr lang="en-US" sz="3200" dirty="0" smtClean="0">
                <a:solidFill>
                  <a:schemeClr val="tx1">
                    <a:lumMod val="75000"/>
                  </a:schemeClr>
                </a:solidFill>
              </a:rPr>
              <a:t>fonts</a:t>
            </a:r>
            <a:r>
              <a:rPr lang="en-US" sz="3200" dirty="0" smtClean="0">
                <a:solidFill>
                  <a:srgbClr val="0066FF"/>
                </a:solidFill>
              </a:rPr>
              <a:t> </a:t>
            </a:r>
            <a:r>
              <a:rPr lang="en-US" sz="3200" dirty="0" smtClean="0">
                <a:solidFill>
                  <a:schemeClr val="tx1">
                    <a:lumMod val="40000"/>
                    <a:lumOff val="60000"/>
                  </a:schemeClr>
                </a:solidFill>
              </a:rPr>
              <a:t>can </a:t>
            </a:r>
            <a:r>
              <a:rPr lang="en-US" sz="3200" dirty="0" smtClean="0">
                <a:solidFill>
                  <a:schemeClr val="tx1">
                    <a:lumMod val="60000"/>
                    <a:lumOff val="40000"/>
                  </a:schemeClr>
                </a:solidFill>
              </a:rPr>
              <a:t>create </a:t>
            </a:r>
            <a:r>
              <a:rPr lang="en-US" sz="3200" dirty="0" smtClean="0">
                <a:solidFill>
                  <a:srgbClr val="0066FF"/>
                </a:solidFill>
              </a:rPr>
              <a:t>an </a:t>
            </a:r>
            <a:r>
              <a:rPr lang="en-US" sz="3600" dirty="0" smtClean="0">
                <a:solidFill>
                  <a:schemeClr val="tx1">
                    <a:lumMod val="75000"/>
                  </a:schemeClr>
                </a:solidFill>
              </a:rPr>
              <a:t>accessible</a:t>
            </a:r>
            <a:r>
              <a:rPr lang="en-US" sz="3200" dirty="0" smtClean="0">
                <a:solidFill>
                  <a:srgbClr val="0066FF"/>
                </a:solidFill>
              </a:rPr>
              <a:t> </a:t>
            </a:r>
            <a:r>
              <a:rPr lang="en-US" sz="3200" dirty="0" err="1" smtClean="0">
                <a:solidFill>
                  <a:schemeClr val="tx1">
                    <a:lumMod val="40000"/>
                    <a:lumOff val="60000"/>
                  </a:schemeClr>
                </a:solidFill>
              </a:rPr>
              <a:t>ombré</a:t>
            </a:r>
            <a:r>
              <a:rPr lang="en-US" sz="3200" dirty="0" smtClean="0">
                <a:solidFill>
                  <a:schemeClr val="tx1">
                    <a:lumMod val="40000"/>
                    <a:lumOff val="60000"/>
                  </a:schemeClr>
                </a:solidFill>
              </a:rPr>
              <a:t> </a:t>
            </a:r>
            <a:r>
              <a:rPr lang="en-US" sz="3200" dirty="0" smtClean="0">
                <a:solidFill>
                  <a:schemeClr val="tx1">
                    <a:lumMod val="60000"/>
                    <a:lumOff val="40000"/>
                  </a:schemeClr>
                </a:solidFill>
              </a:rPr>
              <a:t>effect</a:t>
            </a:r>
            <a:r>
              <a:rPr lang="en-US" sz="3200" dirty="0" smtClean="0">
                <a:solidFill>
                  <a:srgbClr val="0066FF"/>
                </a:solidFill>
              </a:rPr>
              <a:t>!</a:t>
            </a:r>
            <a:endParaRPr lang="en-US" sz="3200" dirty="0">
              <a:solidFill>
                <a:srgbClr val="0066FF"/>
              </a:solidFill>
            </a:endParaRPr>
          </a:p>
        </p:txBody>
      </p:sp>
      <p:sp>
        <p:nvSpPr>
          <p:cNvPr id="7" name="TextBox 6"/>
          <p:cNvSpPr txBox="1"/>
          <p:nvPr/>
        </p:nvSpPr>
        <p:spPr>
          <a:xfrm>
            <a:off x="1621972" y="2569337"/>
            <a:ext cx="7414850" cy="461665"/>
          </a:xfrm>
          <a:prstGeom prst="rect">
            <a:avLst/>
          </a:prstGeom>
          <a:noFill/>
        </p:spPr>
        <p:txBody>
          <a:bodyPr wrap="none" rtlCol="0">
            <a:spAutoFit/>
          </a:bodyPr>
          <a:lstStyle/>
          <a:p>
            <a:r>
              <a:rPr lang="en-US" sz="2400" b="1" dirty="0">
                <a:solidFill>
                  <a:schemeClr val="bg1"/>
                </a:solidFill>
              </a:rPr>
              <a:t>Use busy patterns as a border, not a background.</a:t>
            </a:r>
          </a:p>
        </p:txBody>
      </p:sp>
      <p:pic>
        <p:nvPicPr>
          <p:cNvPr id="8" name="Picture 6" descr="Psychedelic background as an example to avoid if used as background, but as a border it can be su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885" y="3309329"/>
            <a:ext cx="4014439" cy="2083226"/>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9" name="TextBox 8" descr="Example of busy background making text difficult to read"/>
          <p:cNvSpPr txBox="1"/>
          <p:nvPr/>
        </p:nvSpPr>
        <p:spPr>
          <a:xfrm>
            <a:off x="1652328" y="3631211"/>
            <a:ext cx="3478267" cy="1323439"/>
          </a:xfrm>
          <a:prstGeom prst="rect">
            <a:avLst/>
          </a:prstGeom>
          <a:solidFill>
            <a:schemeClr val="bg1"/>
          </a:solidFill>
        </p:spPr>
        <p:txBody>
          <a:bodyPr wrap="square" rtlCol="0">
            <a:spAutoFit/>
          </a:bodyPr>
          <a:lstStyle/>
          <a:p>
            <a:r>
              <a:rPr lang="en-US" sz="4000" b="1" dirty="0" smtClean="0">
                <a:solidFill>
                  <a:srgbClr val="002060"/>
                </a:solidFill>
              </a:rPr>
              <a:t>Can you read me now?</a:t>
            </a:r>
            <a:endParaRPr lang="en-US" sz="4000" b="1" dirty="0">
              <a:solidFill>
                <a:srgbClr val="002060"/>
              </a:solidFill>
            </a:endParaRPr>
          </a:p>
        </p:txBody>
      </p:sp>
    </p:spTree>
    <p:extLst>
      <p:ext uri="{BB962C8B-B14F-4D97-AF65-F5344CB8AC3E}">
        <p14:creationId xmlns:p14="http://schemas.microsoft.com/office/powerpoint/2010/main" val="479245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for the </a:t>
            </a:r>
            <a:r>
              <a:rPr lang="en-US" dirty="0" err="1" smtClean="0"/>
              <a:t>ColorBlind</a:t>
            </a:r>
            <a:endParaRPr lang="en-US" dirty="0"/>
          </a:p>
        </p:txBody>
      </p:sp>
      <p:pic>
        <p:nvPicPr>
          <p:cNvPr id="1026" name="Picture 2" descr="Colored tube ma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3042" y="1383583"/>
            <a:ext cx="4238335" cy="20956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lack and white tube map. Lose the color that is the only distinguisher for route."/>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92574" y="1366463"/>
            <a:ext cx="4510355" cy="2117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13042" y="3483480"/>
            <a:ext cx="2569857" cy="369332"/>
          </a:xfrm>
          <a:prstGeom prst="rect">
            <a:avLst/>
          </a:prstGeom>
          <a:noFill/>
        </p:spPr>
        <p:txBody>
          <a:bodyPr wrap="square" rtlCol="0">
            <a:spAutoFit/>
          </a:bodyPr>
          <a:lstStyle/>
          <a:p>
            <a:r>
              <a:rPr lang="en-US" b="1" dirty="0" smtClean="0">
                <a:solidFill>
                  <a:schemeClr val="accent1">
                    <a:lumMod val="60000"/>
                    <a:lumOff val="40000"/>
                  </a:schemeClr>
                </a:solidFill>
              </a:rPr>
              <a:t>UK Colored Tube Map</a:t>
            </a:r>
            <a:endParaRPr lang="en-US" b="1" dirty="0">
              <a:solidFill>
                <a:schemeClr val="accent1">
                  <a:lumMod val="60000"/>
                  <a:lumOff val="40000"/>
                </a:schemeClr>
              </a:solidFill>
            </a:endParaRPr>
          </a:p>
        </p:txBody>
      </p:sp>
      <p:sp>
        <p:nvSpPr>
          <p:cNvPr id="7" name="TextBox 6"/>
          <p:cNvSpPr txBox="1"/>
          <p:nvPr/>
        </p:nvSpPr>
        <p:spPr>
          <a:xfrm>
            <a:off x="6092575" y="3483480"/>
            <a:ext cx="4437946" cy="369332"/>
          </a:xfrm>
          <a:prstGeom prst="rect">
            <a:avLst/>
          </a:prstGeom>
          <a:noFill/>
        </p:spPr>
        <p:txBody>
          <a:bodyPr wrap="none" rtlCol="0">
            <a:spAutoFit/>
          </a:bodyPr>
          <a:lstStyle/>
          <a:p>
            <a:r>
              <a:rPr lang="en-US" b="1" dirty="0" smtClean="0">
                <a:solidFill>
                  <a:schemeClr val="accent1">
                    <a:lumMod val="60000"/>
                    <a:lumOff val="40000"/>
                  </a:schemeClr>
                </a:solidFill>
              </a:rPr>
              <a:t>Same UK Tube Map in Black and White</a:t>
            </a:r>
          </a:p>
        </p:txBody>
      </p:sp>
      <p:pic>
        <p:nvPicPr>
          <p:cNvPr id="1028" name="Picture 4" descr="Black and white tube map that is accessi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3042" y="4141490"/>
            <a:ext cx="4238335" cy="20367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13042" y="6173599"/>
            <a:ext cx="2911887" cy="369332"/>
          </a:xfrm>
          <a:prstGeom prst="rect">
            <a:avLst/>
          </a:prstGeom>
          <a:noFill/>
        </p:spPr>
        <p:txBody>
          <a:bodyPr wrap="none" rtlCol="0">
            <a:spAutoFit/>
          </a:bodyPr>
          <a:lstStyle/>
          <a:p>
            <a:r>
              <a:rPr lang="en-US" b="1" dirty="0" smtClean="0">
                <a:solidFill>
                  <a:schemeClr val="accent1">
                    <a:lumMod val="60000"/>
                    <a:lumOff val="40000"/>
                  </a:schemeClr>
                </a:solidFill>
              </a:rPr>
              <a:t>Accessible UK Tube Map</a:t>
            </a:r>
            <a:endParaRPr lang="en-US" b="1" dirty="0">
              <a:solidFill>
                <a:schemeClr val="accent1">
                  <a:lumMod val="60000"/>
                  <a:lumOff val="40000"/>
                </a:schemeClr>
              </a:solidFill>
            </a:endParaRPr>
          </a:p>
        </p:txBody>
      </p:sp>
    </p:spTree>
    <p:extLst>
      <p:ext uri="{BB962C8B-B14F-4D97-AF65-F5344CB8AC3E}">
        <p14:creationId xmlns:p14="http://schemas.microsoft.com/office/powerpoint/2010/main" val="311223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Blackboard Themes</a:t>
            </a:r>
            <a:endParaRPr lang="en-US" dirty="0"/>
          </a:p>
        </p:txBody>
      </p:sp>
      <p:sp>
        <p:nvSpPr>
          <p:cNvPr id="3" name="Content Placeholder 2"/>
          <p:cNvSpPr>
            <a:spLocks noGrp="1"/>
          </p:cNvSpPr>
          <p:nvPr>
            <p:ph idx="1"/>
          </p:nvPr>
        </p:nvSpPr>
        <p:spPr>
          <a:xfrm>
            <a:off x="609600" y="1572490"/>
            <a:ext cx="10972800" cy="1087244"/>
          </a:xfrm>
        </p:spPr>
        <p:txBody>
          <a:bodyPr>
            <a:normAutofit fontScale="92500" lnSpcReduction="10000"/>
          </a:bodyPr>
          <a:lstStyle/>
          <a:p>
            <a:pPr lvl="0"/>
            <a:r>
              <a:rPr lang="en-US" dirty="0"/>
              <a:t>Default is </a:t>
            </a:r>
            <a:r>
              <a:rPr lang="en-US" dirty="0" smtClean="0"/>
              <a:t>always a </a:t>
            </a:r>
            <a:r>
              <a:rPr lang="en-US" dirty="0"/>
              <a:t>good </a:t>
            </a:r>
            <a:r>
              <a:rPr lang="en-US" dirty="0" smtClean="0"/>
              <a:t>choice! </a:t>
            </a:r>
          </a:p>
          <a:p>
            <a:pPr lvl="0"/>
            <a:r>
              <a:rPr lang="en-US" dirty="0" smtClean="0"/>
              <a:t>Or choose an accessible theme from the categories</a:t>
            </a:r>
          </a:p>
        </p:txBody>
      </p:sp>
      <p:graphicFrame>
        <p:nvGraphicFramePr>
          <p:cNvPr id="4" name="Table 3" descr="Accessible Blackboard themes by category"/>
          <p:cNvGraphicFramePr>
            <a:graphicFrameLocks noGrp="1"/>
          </p:cNvGraphicFramePr>
          <p:nvPr>
            <p:extLst>
              <p:ext uri="{D42A27DB-BD31-4B8C-83A1-F6EECF244321}">
                <p14:modId xmlns:p14="http://schemas.microsoft.com/office/powerpoint/2010/main" val="2503597661"/>
              </p:ext>
            </p:extLst>
          </p:nvPr>
        </p:nvGraphicFramePr>
        <p:xfrm>
          <a:off x="914400" y="2587756"/>
          <a:ext cx="10764982" cy="4047148"/>
        </p:xfrm>
        <a:graphic>
          <a:graphicData uri="http://schemas.openxmlformats.org/drawingml/2006/table">
            <a:tbl>
              <a:tblPr firstRow="1" bandRow="1">
                <a:tableStyleId>{284E427A-3D55-4303-BF80-6455036E1DE7}</a:tableStyleId>
              </a:tblPr>
              <a:tblGrid>
                <a:gridCol w="1997072"/>
                <a:gridCol w="8767910"/>
              </a:tblGrid>
              <a:tr h="600307">
                <a:tc>
                  <a:txBody>
                    <a:bodyPr/>
                    <a:lstStyle/>
                    <a:p>
                      <a:r>
                        <a:rPr lang="en-US" sz="2800" dirty="0" smtClean="0">
                          <a:solidFill>
                            <a:schemeClr val="tx2"/>
                          </a:solidFill>
                        </a:rPr>
                        <a:t>Category</a:t>
                      </a:r>
                      <a:endParaRPr lang="en-US"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2"/>
                          </a:solidFill>
                        </a:rPr>
                        <a:t>Accessible Themes</a:t>
                      </a:r>
                      <a:endParaRPr lang="en-US"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307">
                <a:tc>
                  <a:txBody>
                    <a:bodyPr/>
                    <a:lstStyle/>
                    <a:p>
                      <a:r>
                        <a:rPr lang="en-US" sz="2400" dirty="0" smtClean="0">
                          <a:solidFill>
                            <a:schemeClr val="tx2"/>
                          </a:solidFill>
                        </a:rPr>
                        <a:t>Color</a:t>
                      </a:r>
                      <a:endParaRPr lang="en-US"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2"/>
                          </a:solidFill>
                        </a:rPr>
                        <a:t>Citrus, Ink, Lavender, Sand, Steel, Sunshine</a:t>
                      </a:r>
                      <a:endParaRPr lang="en-US" sz="1800" dirty="0" smtClean="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307">
                <a:tc>
                  <a:txBody>
                    <a:bodyPr/>
                    <a:lstStyle/>
                    <a:p>
                      <a:r>
                        <a:rPr lang="en-US" sz="2400" dirty="0" smtClean="0">
                          <a:solidFill>
                            <a:schemeClr val="tx2"/>
                          </a:solidFill>
                        </a:rPr>
                        <a:t>Design</a:t>
                      </a:r>
                      <a:endParaRPr lang="en-US"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2"/>
                          </a:solidFill>
                        </a:rPr>
                        <a:t>Composition, Connected, Inspiration, Mosaic, Nature, Pine, Rainbow, Soccer </a:t>
                      </a:r>
                      <a:endParaRPr lang="en-US"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307">
                <a:tc>
                  <a:txBody>
                    <a:bodyPr/>
                    <a:lstStyle/>
                    <a:p>
                      <a:r>
                        <a:rPr lang="en-US" sz="2400" dirty="0" smtClean="0">
                          <a:solidFill>
                            <a:schemeClr val="tx2"/>
                          </a:solidFill>
                        </a:rPr>
                        <a:t>Season</a:t>
                      </a:r>
                      <a:endParaRPr lang="en-US"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2"/>
                          </a:solidFill>
                        </a:rPr>
                        <a:t>Halloween, Spring, Summer </a:t>
                      </a:r>
                      <a:endParaRPr lang="en-US"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307">
                <a:tc>
                  <a:txBody>
                    <a:bodyPr/>
                    <a:lstStyle/>
                    <a:p>
                      <a:r>
                        <a:rPr lang="en-US" sz="2400" dirty="0" smtClean="0">
                          <a:solidFill>
                            <a:schemeClr val="tx2"/>
                          </a:solidFill>
                        </a:rPr>
                        <a:t>Structure</a:t>
                      </a:r>
                      <a:endParaRPr lang="en-US"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2"/>
                          </a:solidFill>
                        </a:rPr>
                        <a:t>Angel, Open Source, Vista</a:t>
                      </a:r>
                      <a:endParaRPr lang="en-US"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307">
                <a:tc>
                  <a:txBody>
                    <a:bodyPr/>
                    <a:lstStyle/>
                    <a:p>
                      <a:r>
                        <a:rPr lang="en-US" sz="2400" dirty="0" smtClean="0">
                          <a:solidFill>
                            <a:schemeClr val="tx2"/>
                          </a:solidFill>
                        </a:rPr>
                        <a:t>Subject</a:t>
                      </a:r>
                      <a:endParaRPr lang="en-US"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2"/>
                          </a:solidFill>
                        </a:rPr>
                        <a:t>Accounting,  Astronomy, Chemistry, Digital Learning, Finance, History 1, Music 1</a:t>
                      </a:r>
                      <a:endParaRPr lang="en-US"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12014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Accessible Blackboard Themes</a:t>
            </a:r>
            <a:br>
              <a:rPr lang="en-US" dirty="0" smtClean="0"/>
            </a:br>
            <a:r>
              <a:rPr lang="en-US" dirty="0" smtClean="0"/>
              <a:t>Default and Color Categories</a:t>
            </a:r>
            <a:endParaRPr lang="en-US" dirty="0"/>
          </a:p>
        </p:txBody>
      </p:sp>
      <p:sp>
        <p:nvSpPr>
          <p:cNvPr id="3" name="Content Placeholder 2"/>
          <p:cNvSpPr>
            <a:spLocks noGrp="1"/>
          </p:cNvSpPr>
          <p:nvPr>
            <p:ph idx="1"/>
          </p:nvPr>
        </p:nvSpPr>
        <p:spPr>
          <a:xfrm>
            <a:off x="972989" y="2720607"/>
            <a:ext cx="10972800" cy="659911"/>
          </a:xfrm>
        </p:spPr>
        <p:txBody>
          <a:bodyPr>
            <a:normAutofit/>
          </a:bodyPr>
          <a:lstStyle/>
          <a:p>
            <a:pPr lvl="0"/>
            <a:r>
              <a:rPr lang="en-US" dirty="0" smtClean="0"/>
              <a:t>Under </a:t>
            </a:r>
            <a:r>
              <a:rPr lang="en-US" u="sng" dirty="0" smtClean="0"/>
              <a:t>Color</a:t>
            </a:r>
            <a:r>
              <a:rPr lang="en-US" dirty="0" smtClean="0"/>
              <a:t>: Citrus</a:t>
            </a:r>
            <a:r>
              <a:rPr lang="en-US" dirty="0"/>
              <a:t>, Ink, Lavender, Sand, Steel, </a:t>
            </a:r>
            <a:r>
              <a:rPr lang="en-US" dirty="0" smtClean="0"/>
              <a:t>Sunshine</a:t>
            </a:r>
            <a:endParaRPr lang="en-US" sz="2400" dirty="0"/>
          </a:p>
        </p:txBody>
      </p:sp>
      <p:sp>
        <p:nvSpPr>
          <p:cNvPr id="4" name="TextBox 3"/>
          <p:cNvSpPr txBox="1"/>
          <p:nvPr/>
        </p:nvSpPr>
        <p:spPr>
          <a:xfrm>
            <a:off x="4132648" y="1885416"/>
            <a:ext cx="1053494" cy="400110"/>
          </a:xfrm>
          <a:prstGeom prst="rect">
            <a:avLst/>
          </a:prstGeom>
          <a:noFill/>
        </p:spPr>
        <p:txBody>
          <a:bodyPr wrap="none" rtlCol="0">
            <a:spAutoFit/>
          </a:bodyPr>
          <a:lstStyle/>
          <a:p>
            <a:r>
              <a:rPr lang="en-US" sz="2000" b="1" dirty="0" smtClean="0">
                <a:solidFill>
                  <a:schemeClr val="bg1"/>
                </a:solidFill>
              </a:rPr>
              <a:t>Default</a:t>
            </a:r>
            <a:endParaRPr lang="en-US" sz="2000" b="1" dirty="0">
              <a:solidFill>
                <a:schemeClr val="bg1"/>
              </a:solidFill>
            </a:endParaRPr>
          </a:p>
        </p:txBody>
      </p:sp>
      <p:pic>
        <p:nvPicPr>
          <p:cNvPr id="5" name="Picture 2" descr="https://genesee.open.suny.edu/themes/as_2012/images/as_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2597" y="1316191"/>
            <a:ext cx="1872555" cy="14044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genesee.open.suny.edu/coursethemes/colorful/colorfu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967" y="3359536"/>
            <a:ext cx="2101892" cy="15764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genesee.open.suny.edu/coursethemes/ink/in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1519" y="3359537"/>
            <a:ext cx="2101890" cy="15764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genesee.open.suny.edu/coursethemes/lavender/lavend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1031" y="3359537"/>
            <a:ext cx="2101890" cy="15764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genesee.open.suny.edu/coursethemes/sand/san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22289" y="3359537"/>
            <a:ext cx="2101890" cy="15764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genesee.open.suny.edu/coursethemes/steel/stee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8966" y="5122329"/>
            <a:ext cx="2101893" cy="15764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genesee.open.suny.edu/coursethemes/sunshine/sunshin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1520" y="5088677"/>
            <a:ext cx="2146762" cy="1610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819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Accessible Blackboard Themes</a:t>
            </a:r>
            <a:br>
              <a:rPr lang="en-US" dirty="0" smtClean="0"/>
            </a:br>
            <a:r>
              <a:rPr lang="en-US" dirty="0" smtClean="0"/>
              <a:t>Design Category</a:t>
            </a:r>
            <a:endParaRPr lang="en-US" dirty="0"/>
          </a:p>
        </p:txBody>
      </p:sp>
      <p:sp>
        <p:nvSpPr>
          <p:cNvPr id="3" name="Content Placeholder 2"/>
          <p:cNvSpPr>
            <a:spLocks noGrp="1"/>
          </p:cNvSpPr>
          <p:nvPr>
            <p:ph idx="1"/>
          </p:nvPr>
        </p:nvSpPr>
        <p:spPr>
          <a:xfrm>
            <a:off x="972989" y="1510125"/>
            <a:ext cx="10972800" cy="1205354"/>
          </a:xfrm>
        </p:spPr>
        <p:txBody>
          <a:bodyPr>
            <a:normAutofit/>
          </a:bodyPr>
          <a:lstStyle/>
          <a:p>
            <a:pPr lvl="0"/>
            <a:r>
              <a:rPr lang="en-US" dirty="0"/>
              <a:t>Under </a:t>
            </a:r>
            <a:r>
              <a:rPr lang="en-US" u="sng" dirty="0" smtClean="0"/>
              <a:t>Design</a:t>
            </a:r>
            <a:r>
              <a:rPr lang="en-US" dirty="0" smtClean="0"/>
              <a:t>: </a:t>
            </a:r>
            <a:r>
              <a:rPr lang="en-US" dirty="0"/>
              <a:t>Composition, Connected, Inspiration, Mosaic, Nature, Pine, Rainbow, Soccer </a:t>
            </a:r>
            <a:endParaRPr lang="en-US" sz="2400" dirty="0"/>
          </a:p>
        </p:txBody>
      </p:sp>
      <p:pic>
        <p:nvPicPr>
          <p:cNvPr id="3074" name="Picture 2" descr="https://genesee.open.suny.edu/coursethemes/composition/composi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4775" y="2909454"/>
            <a:ext cx="2367415" cy="17755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genesee.open.suny.edu/coursethemes/teacher/teach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7016" y="2909455"/>
            <a:ext cx="2271523" cy="17036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genesee.open.suny.edu/coursethemes/inspiration/inspira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6385" y="2909455"/>
            <a:ext cx="2271523" cy="170364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genesee.open.suny.edu/coursethemes/mosaic/mosai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79770" y="2909455"/>
            <a:ext cx="2555464" cy="170364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genesee.open.suny.edu/coursethemes/nature/natur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09393" y="4948889"/>
            <a:ext cx="2302264" cy="172669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genesee.open.suny.edu/coursethemes/pine/pin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7016" y="4922925"/>
            <a:ext cx="2336883" cy="175266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genesee.open.suny.edu/coursethemes/rainbow/rainbow.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6385" y="4922924"/>
            <a:ext cx="2336884" cy="1752663"/>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genesee.open.suny.edu/coursethemes/soccer/socc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78620" y="4821382"/>
            <a:ext cx="2472274" cy="185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715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Accessible Blackboard Themes</a:t>
            </a:r>
            <a:br>
              <a:rPr lang="en-US" dirty="0" smtClean="0"/>
            </a:br>
            <a:r>
              <a:rPr lang="en-US" dirty="0" smtClean="0"/>
              <a:t>Season Category</a:t>
            </a:r>
            <a:endParaRPr lang="en-US" dirty="0"/>
          </a:p>
        </p:txBody>
      </p:sp>
      <p:sp>
        <p:nvSpPr>
          <p:cNvPr id="3" name="Content Placeholder 2"/>
          <p:cNvSpPr>
            <a:spLocks noGrp="1"/>
          </p:cNvSpPr>
          <p:nvPr>
            <p:ph idx="1"/>
          </p:nvPr>
        </p:nvSpPr>
        <p:spPr>
          <a:xfrm>
            <a:off x="972989" y="1510125"/>
            <a:ext cx="10972800" cy="1205354"/>
          </a:xfrm>
        </p:spPr>
        <p:txBody>
          <a:bodyPr>
            <a:normAutofit/>
          </a:bodyPr>
          <a:lstStyle/>
          <a:p>
            <a:pPr lvl="0"/>
            <a:r>
              <a:rPr lang="en-US" dirty="0"/>
              <a:t>Under </a:t>
            </a:r>
            <a:r>
              <a:rPr lang="en-US" u="sng" dirty="0" smtClean="0"/>
              <a:t>Season</a:t>
            </a:r>
            <a:r>
              <a:rPr lang="en-US" dirty="0" smtClean="0"/>
              <a:t>: </a:t>
            </a:r>
            <a:r>
              <a:rPr lang="en-US" dirty="0"/>
              <a:t>Halloween, Spring, Summer </a:t>
            </a:r>
            <a:endParaRPr lang="en-US" sz="2400" dirty="0"/>
          </a:p>
        </p:txBody>
      </p:sp>
      <p:pic>
        <p:nvPicPr>
          <p:cNvPr id="4098" name="Picture 2" descr="https://genesee.open.suny.edu/coursethemes/halloween/hallow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393" y="2778472"/>
            <a:ext cx="2610555" cy="19579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genesee.open.suny.edu/coursethemes/spring/spr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6647" y="2778472"/>
            <a:ext cx="2610553" cy="19579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genesee.open.suny.edu/coursethemes/summer/summ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3365" y="2762404"/>
            <a:ext cx="2632565" cy="197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867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Accessible Blackboard Themes</a:t>
            </a:r>
            <a:br>
              <a:rPr lang="en-US" dirty="0" smtClean="0"/>
            </a:br>
            <a:r>
              <a:rPr lang="en-US" dirty="0" smtClean="0"/>
              <a:t>Structure Category</a:t>
            </a:r>
            <a:endParaRPr lang="en-US" dirty="0"/>
          </a:p>
        </p:txBody>
      </p:sp>
      <p:sp>
        <p:nvSpPr>
          <p:cNvPr id="3" name="Content Placeholder 2"/>
          <p:cNvSpPr>
            <a:spLocks noGrp="1"/>
          </p:cNvSpPr>
          <p:nvPr>
            <p:ph idx="1"/>
          </p:nvPr>
        </p:nvSpPr>
        <p:spPr>
          <a:xfrm>
            <a:off x="972989" y="1510125"/>
            <a:ext cx="10972800" cy="1205354"/>
          </a:xfrm>
        </p:spPr>
        <p:txBody>
          <a:bodyPr>
            <a:normAutofit/>
          </a:bodyPr>
          <a:lstStyle/>
          <a:p>
            <a:pPr lvl="0"/>
            <a:r>
              <a:rPr lang="en-US" dirty="0"/>
              <a:t>Under </a:t>
            </a:r>
            <a:r>
              <a:rPr lang="en-US" u="sng" dirty="0" smtClean="0"/>
              <a:t>Structure</a:t>
            </a:r>
            <a:r>
              <a:rPr lang="en-US" dirty="0" smtClean="0"/>
              <a:t>: </a:t>
            </a:r>
            <a:r>
              <a:rPr lang="en-US" dirty="0"/>
              <a:t>Angel, Open Source, Vista</a:t>
            </a:r>
            <a:endParaRPr lang="en-US" sz="2400" dirty="0"/>
          </a:p>
        </p:txBody>
      </p:sp>
      <p:pic>
        <p:nvPicPr>
          <p:cNvPr id="5122" name="Picture 2" descr="https://genesee.open.suny.edu/coursethemes/angel/ang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1221" y="2770897"/>
            <a:ext cx="2634352" cy="19757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genesee.open.suny.edu/coursethemes/open_source/open_sour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8922" y="2770897"/>
            <a:ext cx="2634351" cy="197576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genesee.open.suny.edu/coursethemes/vista/vist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3701" y="2770897"/>
            <a:ext cx="2634351" cy="197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26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Accessible Blackboard Themes</a:t>
            </a:r>
            <a:br>
              <a:rPr lang="en-US" dirty="0" smtClean="0"/>
            </a:br>
            <a:r>
              <a:rPr lang="en-US" dirty="0" smtClean="0"/>
              <a:t>Structure Category</a:t>
            </a:r>
            <a:endParaRPr lang="en-US" dirty="0"/>
          </a:p>
        </p:txBody>
      </p:sp>
      <p:sp>
        <p:nvSpPr>
          <p:cNvPr id="3" name="Content Placeholder 2"/>
          <p:cNvSpPr>
            <a:spLocks noGrp="1"/>
          </p:cNvSpPr>
          <p:nvPr>
            <p:ph idx="1"/>
          </p:nvPr>
        </p:nvSpPr>
        <p:spPr>
          <a:xfrm>
            <a:off x="972989" y="1510125"/>
            <a:ext cx="10972800" cy="1205354"/>
          </a:xfrm>
        </p:spPr>
        <p:txBody>
          <a:bodyPr>
            <a:normAutofit/>
          </a:bodyPr>
          <a:lstStyle/>
          <a:p>
            <a:pPr lvl="0"/>
            <a:r>
              <a:rPr lang="en-US" dirty="0"/>
              <a:t>Under </a:t>
            </a:r>
            <a:r>
              <a:rPr lang="en-US" u="sng" dirty="0" smtClean="0"/>
              <a:t>Subject</a:t>
            </a:r>
            <a:r>
              <a:rPr lang="en-US" dirty="0" smtClean="0"/>
              <a:t>: </a:t>
            </a:r>
            <a:r>
              <a:rPr lang="en-US" dirty="0"/>
              <a:t>Accounting,  Astronomy, Chemistry, Digital Learning, Finance, History 1, Music 1</a:t>
            </a:r>
            <a:endParaRPr lang="en-US" sz="2400" dirty="0"/>
          </a:p>
        </p:txBody>
      </p:sp>
      <p:pic>
        <p:nvPicPr>
          <p:cNvPr id="6146" name="Picture 2" descr="https://genesee.open.suny.edu/coursethemes/accounting/acco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0920" y="2770896"/>
            <a:ext cx="2401471" cy="180110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genesee.open.suny.edu/coursethemes/astronomy/astronom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4848" y="2777617"/>
            <a:ext cx="2392510" cy="179438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genesee.open.suny.edu/coursethemes/chemistry/chemistr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7890" y="2806409"/>
            <a:ext cx="2354120" cy="176559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genesee.open.suny.edu/coursethemes/digital_learning/digital_learn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81686" y="2806410"/>
            <a:ext cx="2648384" cy="176559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genesee.open.suny.edu/coursethemes/finance/financ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56027" y="4792589"/>
            <a:ext cx="2406364" cy="1804773"/>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genesee.open.suny.edu/coursethemes/history1/history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4848" y="4802980"/>
            <a:ext cx="2392510" cy="1794383"/>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s://genesee.open.suny.edu/coursethemes/music/musi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77890" y="4831771"/>
            <a:ext cx="2354120" cy="176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929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Review Accessibility Checker Suggestions</a:t>
            </a:r>
            <a:endParaRPr lang="en-US" dirty="0"/>
          </a:p>
        </p:txBody>
      </p:sp>
      <p:sp>
        <p:nvSpPr>
          <p:cNvPr id="3" name="Content Placeholder 2"/>
          <p:cNvSpPr>
            <a:spLocks noGrp="1"/>
          </p:cNvSpPr>
          <p:nvPr>
            <p:ph idx="1"/>
          </p:nvPr>
        </p:nvSpPr>
        <p:spPr/>
        <p:txBody>
          <a:bodyPr/>
          <a:lstStyle/>
          <a:p>
            <a:r>
              <a:rPr lang="en-US" b="1" dirty="0"/>
              <a:t>Accessibility Checker Instructions:</a:t>
            </a:r>
            <a:endParaRPr lang="en-US" b="1" i="1" dirty="0"/>
          </a:p>
          <a:p>
            <a:pPr lvl="1"/>
            <a:r>
              <a:rPr lang="en-US" dirty="0"/>
              <a:t>Microsoft Word Accessibility Checker</a:t>
            </a:r>
          </a:p>
          <a:p>
            <a:pPr lvl="2"/>
            <a:r>
              <a:rPr lang="en-US" dirty="0"/>
              <a:t>Select </a:t>
            </a:r>
            <a:r>
              <a:rPr lang="en-US" b="1" dirty="0"/>
              <a:t>File&gt; Info&gt; Check for Issues&gt; Check </a:t>
            </a:r>
            <a:r>
              <a:rPr lang="en-US" b="1" dirty="0" smtClean="0"/>
              <a:t>Accessibility</a:t>
            </a:r>
            <a:r>
              <a:rPr lang="en-US" dirty="0" smtClean="0"/>
              <a:t> </a:t>
            </a:r>
          </a:p>
          <a:p>
            <a:pPr lvl="1"/>
            <a:r>
              <a:rPr lang="en-US" dirty="0"/>
              <a:t>Adobe Acrobat </a:t>
            </a:r>
          </a:p>
          <a:p>
            <a:pPr lvl="2"/>
            <a:r>
              <a:rPr lang="en-US" dirty="0" smtClean="0"/>
              <a:t>Select </a:t>
            </a:r>
            <a:r>
              <a:rPr lang="en-US" b="1" dirty="0" smtClean="0"/>
              <a:t>Tools </a:t>
            </a:r>
            <a:r>
              <a:rPr lang="en-US" b="1" dirty="0"/>
              <a:t>&gt; Accessibility &gt; Full Check</a:t>
            </a:r>
          </a:p>
          <a:p>
            <a:pPr marL="914400" lvl="2" indent="0">
              <a:buNone/>
            </a:pPr>
            <a:endParaRPr lang="en-US" dirty="0"/>
          </a:p>
          <a:p>
            <a:pPr lvl="0"/>
            <a:r>
              <a:rPr lang="en-US" dirty="0"/>
              <a:t>The checker presents accessibility errors, warnings, and tips on how to repair </a:t>
            </a:r>
            <a:r>
              <a:rPr lang="en-US" dirty="0" smtClean="0"/>
              <a:t>them.</a:t>
            </a:r>
            <a:endParaRPr lang="en-US" dirty="0"/>
          </a:p>
        </p:txBody>
      </p:sp>
    </p:spTree>
    <p:extLst>
      <p:ext uri="{BB962C8B-B14F-4D97-AF65-F5344CB8AC3E}">
        <p14:creationId xmlns:p14="http://schemas.microsoft.com/office/powerpoint/2010/main" val="2381859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Word Accessibility Checker</a:t>
            </a:r>
            <a:endParaRPr lang="en-US" dirty="0"/>
          </a:p>
        </p:txBody>
      </p:sp>
      <p:sp>
        <p:nvSpPr>
          <p:cNvPr id="3" name="Content Placeholder 2"/>
          <p:cNvSpPr>
            <a:spLocks noGrp="1"/>
          </p:cNvSpPr>
          <p:nvPr>
            <p:ph idx="1"/>
          </p:nvPr>
        </p:nvSpPr>
        <p:spPr>
          <a:xfrm>
            <a:off x="609600" y="1600200"/>
            <a:ext cx="10972800" cy="1276815"/>
          </a:xfrm>
        </p:spPr>
        <p:txBody>
          <a:bodyPr/>
          <a:lstStyle/>
          <a:p>
            <a:r>
              <a:rPr lang="en-US" dirty="0" smtClean="0"/>
              <a:t>For Microsoft Word 2010: File &gt; Info &gt; Check for Issues &gt; Check Accessibility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049" y="2106074"/>
            <a:ext cx="5787483" cy="4573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940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Topic 1</a:t>
            </a:r>
            <a:endParaRPr lang="en-US" dirty="0"/>
          </a:p>
        </p:txBody>
      </p:sp>
      <p:sp>
        <p:nvSpPr>
          <p:cNvPr id="3" name="Content Placeholder 2"/>
          <p:cNvSpPr>
            <a:spLocks noGrp="1"/>
          </p:cNvSpPr>
          <p:nvPr>
            <p:ph idx="1"/>
          </p:nvPr>
        </p:nvSpPr>
        <p:spPr/>
        <p:txBody>
          <a:bodyPr>
            <a:normAutofit/>
          </a:bodyPr>
          <a:lstStyle/>
          <a:p>
            <a:pPr marL="0" indent="0" algn="ctr">
              <a:buNone/>
            </a:pPr>
            <a:r>
              <a:rPr lang="en-US" sz="8000" dirty="0" smtClean="0">
                <a:solidFill>
                  <a:schemeClr val="accent6">
                    <a:lumMod val="60000"/>
                    <a:lumOff val="40000"/>
                  </a:schemeClr>
                </a:solidFill>
              </a:rPr>
              <a:t>The Accessibility “Top 10” Fixes List </a:t>
            </a:r>
          </a:p>
        </p:txBody>
      </p:sp>
    </p:spTree>
    <p:extLst>
      <p:ext uri="{BB962C8B-B14F-4D97-AF65-F5344CB8AC3E}">
        <p14:creationId xmlns:p14="http://schemas.microsoft.com/office/powerpoint/2010/main" val="370194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Checker Inspection Results</a:t>
            </a:r>
            <a:endParaRPr lang="en-US" dirty="0"/>
          </a:p>
        </p:txBody>
      </p:sp>
      <p:sp>
        <p:nvSpPr>
          <p:cNvPr id="19" name="Content Placeholder 18"/>
          <p:cNvSpPr>
            <a:spLocks noGrp="1"/>
          </p:cNvSpPr>
          <p:nvPr>
            <p:ph sz="half" idx="1"/>
          </p:nvPr>
        </p:nvSpPr>
        <p:spPr/>
        <p:txBody>
          <a:bodyPr>
            <a:normAutofit/>
          </a:bodyPr>
          <a:lstStyle/>
          <a:p>
            <a:r>
              <a:rPr lang="en-US" dirty="0" smtClean="0"/>
              <a:t>Inspection Results show:</a:t>
            </a:r>
          </a:p>
          <a:p>
            <a:pPr lvl="1"/>
            <a:r>
              <a:rPr lang="en-US" dirty="0" smtClean="0"/>
              <a:t>Errors</a:t>
            </a:r>
          </a:p>
          <a:p>
            <a:pPr lvl="1"/>
            <a:r>
              <a:rPr lang="en-US" dirty="0" smtClean="0"/>
              <a:t>Warnings</a:t>
            </a:r>
          </a:p>
          <a:p>
            <a:pPr lvl="1"/>
            <a:r>
              <a:rPr lang="en-US" dirty="0" smtClean="0"/>
              <a:t>Click on Error or Warning:</a:t>
            </a:r>
          </a:p>
          <a:p>
            <a:pPr lvl="2"/>
            <a:r>
              <a:rPr lang="en-US" dirty="0" smtClean="0"/>
              <a:t>Cursor will be placed at that spot</a:t>
            </a:r>
          </a:p>
          <a:p>
            <a:pPr lvl="2"/>
            <a:r>
              <a:rPr lang="en-US" dirty="0" smtClean="0"/>
              <a:t>Additional Information will show appropriately</a:t>
            </a:r>
          </a:p>
          <a:p>
            <a:r>
              <a:rPr lang="en-US" dirty="0" smtClean="0"/>
              <a:t>Additional Information shows:</a:t>
            </a:r>
          </a:p>
          <a:p>
            <a:pPr lvl="1"/>
            <a:r>
              <a:rPr lang="en-US" dirty="0" smtClean="0"/>
              <a:t>Why Fix:</a:t>
            </a:r>
          </a:p>
          <a:p>
            <a:pPr lvl="1"/>
            <a:r>
              <a:rPr lang="en-US" dirty="0" smtClean="0"/>
              <a:t>How To Fix:</a:t>
            </a:r>
          </a:p>
          <a:p>
            <a:r>
              <a:rPr lang="en-US" dirty="0" smtClean="0"/>
              <a:t>Demo Needed?</a:t>
            </a:r>
            <a:endParaRPr lang="en-US" dirty="0"/>
          </a:p>
        </p:txBody>
      </p:sp>
      <p:pic>
        <p:nvPicPr>
          <p:cNvPr id="205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43471" y="1223289"/>
            <a:ext cx="3974907" cy="231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8718" y="3670866"/>
            <a:ext cx="3955662" cy="2864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767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Audio &amp; Video Need Transcripts </a:t>
            </a:r>
            <a:r>
              <a:rPr lang="en-US" dirty="0"/>
              <a:t>or </a:t>
            </a:r>
            <a:r>
              <a:rPr lang="en-US" dirty="0" smtClean="0"/>
              <a:t>Captioning</a:t>
            </a:r>
            <a:endParaRPr lang="en-US" dirty="0"/>
          </a:p>
        </p:txBody>
      </p:sp>
      <p:sp>
        <p:nvSpPr>
          <p:cNvPr id="3" name="Content Placeholder 2"/>
          <p:cNvSpPr>
            <a:spLocks noGrp="1"/>
          </p:cNvSpPr>
          <p:nvPr>
            <p:ph idx="1"/>
          </p:nvPr>
        </p:nvSpPr>
        <p:spPr/>
        <p:txBody>
          <a:bodyPr/>
          <a:lstStyle/>
          <a:p>
            <a:r>
              <a:rPr lang="en-US" dirty="0" smtClean="0"/>
              <a:t>Those with hearing impairments benefit</a:t>
            </a:r>
          </a:p>
          <a:p>
            <a:r>
              <a:rPr lang="en-US" dirty="0" smtClean="0"/>
              <a:t>Anyone working in noisy environments benefit</a:t>
            </a:r>
          </a:p>
          <a:p>
            <a:r>
              <a:rPr lang="en-US" dirty="0" smtClean="0"/>
              <a:t>Helps people learn new terminology</a:t>
            </a:r>
          </a:p>
          <a:p>
            <a:r>
              <a:rPr lang="en-US" dirty="0" smtClean="0"/>
              <a:t>Helps those where English is their second language</a:t>
            </a:r>
          </a:p>
          <a:p>
            <a:pPr marL="0" indent="0">
              <a:buNone/>
            </a:pPr>
            <a:endParaRPr lang="en-US" dirty="0" smtClean="0"/>
          </a:p>
          <a:p>
            <a:pPr marL="0" indent="0" algn="ctr">
              <a:buNone/>
            </a:pPr>
            <a:r>
              <a:rPr lang="en-US" sz="3600" dirty="0" smtClean="0"/>
              <a:t>Can you come up with another reason???</a:t>
            </a:r>
            <a:endParaRPr lang="en-US" sz="3600" dirty="0"/>
          </a:p>
        </p:txBody>
      </p:sp>
    </p:spTree>
    <p:extLst>
      <p:ext uri="{BB962C8B-B14F-4D97-AF65-F5344CB8AC3E}">
        <p14:creationId xmlns:p14="http://schemas.microsoft.com/office/powerpoint/2010/main" val="3166059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7. Hyperlinks Need to Make Sense</a:t>
            </a:r>
            <a:endParaRPr lang="en-US" dirty="0"/>
          </a:p>
        </p:txBody>
      </p:sp>
      <p:sp>
        <p:nvSpPr>
          <p:cNvPr id="3" name="Content Placeholder 2"/>
          <p:cNvSpPr>
            <a:spLocks noGrp="1"/>
          </p:cNvSpPr>
          <p:nvPr>
            <p:ph idx="1"/>
          </p:nvPr>
        </p:nvSpPr>
        <p:spPr/>
        <p:txBody>
          <a:bodyPr>
            <a:normAutofit/>
          </a:bodyPr>
          <a:lstStyle/>
          <a:p>
            <a:pPr lvl="0"/>
            <a:r>
              <a:rPr lang="en-US" dirty="0"/>
              <a:t>Hyperlinks </a:t>
            </a:r>
            <a:r>
              <a:rPr lang="en-US" dirty="0" smtClean="0"/>
              <a:t>need to make </a:t>
            </a:r>
            <a:r>
              <a:rPr lang="en-US" dirty="0"/>
              <a:t>sense </a:t>
            </a:r>
            <a:endParaRPr lang="en-US" dirty="0" smtClean="0"/>
          </a:p>
          <a:p>
            <a:pPr lvl="1"/>
            <a:r>
              <a:rPr lang="en-US" dirty="0" smtClean="0">
                <a:hlinkClick r:id="rId3"/>
              </a:rPr>
              <a:t>Online Learning</a:t>
            </a:r>
            <a:r>
              <a:rPr lang="en-US" dirty="0" smtClean="0"/>
              <a:t> is descriptive, </a:t>
            </a:r>
            <a:r>
              <a:rPr lang="en-US" dirty="0" smtClean="0">
                <a:hlinkClick r:id="rId3"/>
              </a:rPr>
              <a:t>www.genesee.edu/online </a:t>
            </a:r>
            <a:r>
              <a:rPr lang="en-US" dirty="0" smtClean="0"/>
              <a:t>isn’t too bad, but </a:t>
            </a:r>
            <a:r>
              <a:rPr lang="en-US" dirty="0" smtClean="0">
                <a:hlinkClick r:id="rId3"/>
              </a:rPr>
              <a:t>Click Here</a:t>
            </a:r>
            <a:r>
              <a:rPr lang="en-US" dirty="0" smtClean="0"/>
              <a:t> is not good.</a:t>
            </a:r>
          </a:p>
          <a:p>
            <a:r>
              <a:rPr lang="en-US" dirty="0" smtClean="0"/>
              <a:t>To edit the hyperlink:</a:t>
            </a:r>
          </a:p>
          <a:p>
            <a:pPr lvl="1"/>
            <a:r>
              <a:rPr lang="en-US" dirty="0" smtClean="0"/>
              <a:t>Select the hyperlink</a:t>
            </a:r>
          </a:p>
          <a:p>
            <a:pPr lvl="1"/>
            <a:r>
              <a:rPr lang="en-US" dirty="0" smtClean="0"/>
              <a:t>Right-click</a:t>
            </a:r>
          </a:p>
          <a:p>
            <a:pPr lvl="1"/>
            <a:r>
              <a:rPr lang="en-US" dirty="0" smtClean="0"/>
              <a:t>Select Edit Hyperlink… </a:t>
            </a:r>
          </a:p>
          <a:p>
            <a:pPr lvl="1"/>
            <a:r>
              <a:rPr lang="en-US" dirty="0" smtClean="0"/>
              <a:t>Update the Text to Display field</a:t>
            </a:r>
          </a:p>
          <a:p>
            <a:pPr lvl="1"/>
            <a:r>
              <a:rPr lang="en-US" dirty="0" smtClean="0"/>
              <a:t>Click OK</a:t>
            </a:r>
            <a:endParaRPr lang="en-US" dirty="0"/>
          </a:p>
          <a:p>
            <a:endParaRPr lang="en-US" dirty="0"/>
          </a:p>
        </p:txBody>
      </p:sp>
      <p:cxnSp>
        <p:nvCxnSpPr>
          <p:cNvPr id="5" name="Straight Arrow Connector 4"/>
          <p:cNvCxnSpPr/>
          <p:nvPr/>
        </p:nvCxnSpPr>
        <p:spPr>
          <a:xfrm flipV="1">
            <a:off x="4839629" y="3166946"/>
            <a:ext cx="2775607" cy="769434"/>
          </a:xfrm>
          <a:prstGeom prst="straightConnector1">
            <a:avLst/>
          </a:prstGeom>
          <a:ln w="38100">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descr="Hyperlink ex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5236" y="2854711"/>
            <a:ext cx="3347459" cy="325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5408341" y="5021765"/>
            <a:ext cx="3646449" cy="643055"/>
          </a:xfrm>
          <a:prstGeom prst="straightConnector1">
            <a:avLst/>
          </a:prstGeom>
          <a:ln w="38100">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897" y="5772267"/>
            <a:ext cx="36385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0619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Hyperlinks Best Practices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there is a hyperlink in your material, remember to:</a:t>
            </a:r>
          </a:p>
          <a:p>
            <a:pPr lvl="1"/>
            <a:r>
              <a:rPr lang="en-US" dirty="0" smtClean="0"/>
              <a:t>Be descriptive with Naming (Text to display: field)</a:t>
            </a:r>
          </a:p>
          <a:p>
            <a:pPr lvl="2"/>
            <a:r>
              <a:rPr lang="en-US" dirty="0" smtClean="0"/>
              <a:t>Previous slide illustrates how to edit hyperlinks</a:t>
            </a:r>
          </a:p>
          <a:p>
            <a:pPr lvl="1"/>
            <a:r>
              <a:rPr lang="en-US" dirty="0" smtClean="0"/>
              <a:t>Identify file type and size if link is non-web item</a:t>
            </a:r>
          </a:p>
          <a:p>
            <a:pPr lvl="2"/>
            <a:r>
              <a:rPr lang="en-US" dirty="0" smtClean="0"/>
              <a:t>For example, HIS100-66-Syllabus (PDF, 30KB)</a:t>
            </a:r>
          </a:p>
          <a:p>
            <a:pPr lvl="2"/>
            <a:r>
              <a:rPr lang="en-US" dirty="0" smtClean="0"/>
              <a:t>The more descriptive the better</a:t>
            </a:r>
          </a:p>
          <a:p>
            <a:pPr lvl="1"/>
            <a:r>
              <a:rPr lang="en-US" dirty="0" smtClean="0"/>
              <a:t>Inform user if opening in a new window (or tab)</a:t>
            </a:r>
          </a:p>
          <a:p>
            <a:pPr lvl="2"/>
            <a:r>
              <a:rPr lang="en-US" dirty="0" smtClean="0"/>
              <a:t>Why? Because you are navigating away from the main content and someone with a vision disability could have a problem returning to the starting point.</a:t>
            </a:r>
          </a:p>
          <a:p>
            <a:pPr lvl="1"/>
            <a:r>
              <a:rPr lang="en-US" dirty="0" smtClean="0"/>
              <a:t>Offer link to software needed for non-web items</a:t>
            </a:r>
          </a:p>
          <a:p>
            <a:pPr lvl="2"/>
            <a:r>
              <a:rPr lang="en-US" dirty="0" smtClean="0"/>
              <a:t>For example, Adobe Reader is needed to open PDF files. It is free and available to download.</a:t>
            </a:r>
            <a:endParaRPr lang="en-US" dirty="0"/>
          </a:p>
        </p:txBody>
      </p:sp>
    </p:spTree>
    <p:extLst>
      <p:ext uri="{BB962C8B-B14F-4D97-AF65-F5344CB8AC3E}">
        <p14:creationId xmlns:p14="http://schemas.microsoft.com/office/powerpoint/2010/main" val="12203018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8. Provide Alternate Text</a:t>
            </a:r>
            <a:endParaRPr lang="en-US" dirty="0"/>
          </a:p>
        </p:txBody>
      </p:sp>
      <p:sp>
        <p:nvSpPr>
          <p:cNvPr id="3" name="Content Placeholder 2"/>
          <p:cNvSpPr>
            <a:spLocks noGrp="1"/>
          </p:cNvSpPr>
          <p:nvPr>
            <p:ph idx="1"/>
          </p:nvPr>
        </p:nvSpPr>
        <p:spPr>
          <a:xfrm>
            <a:off x="609599" y="1600200"/>
            <a:ext cx="10849898" cy="4800600"/>
          </a:xfrm>
        </p:spPr>
        <p:txBody>
          <a:bodyPr>
            <a:noAutofit/>
          </a:bodyPr>
          <a:lstStyle/>
          <a:p>
            <a:pPr marL="0" indent="0">
              <a:buNone/>
            </a:pPr>
            <a:r>
              <a:rPr lang="en-US" sz="2400" dirty="0"/>
              <a:t>Do not use an image of text, unless it is only decorative </a:t>
            </a:r>
          </a:p>
          <a:p>
            <a:pPr lvl="1"/>
            <a:r>
              <a:rPr lang="en-US" sz="2000" dirty="0" smtClean="0"/>
              <a:t>If it isn’t text, it </a:t>
            </a:r>
            <a:r>
              <a:rPr lang="en-US" sz="2000" dirty="0"/>
              <a:t>isn’t readable by assistive technologies.</a:t>
            </a:r>
          </a:p>
          <a:p>
            <a:pPr lvl="1"/>
            <a:r>
              <a:rPr lang="en-US" sz="2000" dirty="0"/>
              <a:t>If you do, it must have </a:t>
            </a:r>
            <a:r>
              <a:rPr lang="en-US" sz="2000" dirty="0" smtClean="0"/>
              <a:t>alternate </a:t>
            </a:r>
            <a:r>
              <a:rPr lang="en-US" sz="2000" dirty="0"/>
              <a:t>text</a:t>
            </a:r>
          </a:p>
          <a:p>
            <a:pPr marL="0" indent="0">
              <a:spcBef>
                <a:spcPts val="1800"/>
              </a:spcBef>
              <a:buNone/>
            </a:pPr>
            <a:r>
              <a:rPr lang="en-US" sz="2400" dirty="0" smtClean="0"/>
              <a:t>3 Ways to Provide Alternate Text</a:t>
            </a:r>
          </a:p>
          <a:p>
            <a:pPr marL="571500" indent="-514350">
              <a:buFont typeface="+mj-lt"/>
              <a:buAutoNum type="arabicPeriod"/>
            </a:pPr>
            <a:r>
              <a:rPr lang="en-US" sz="2000" dirty="0" smtClean="0"/>
              <a:t>Preceding Text</a:t>
            </a:r>
          </a:p>
          <a:p>
            <a:pPr marL="857250" lvl="2" indent="0">
              <a:buNone/>
            </a:pPr>
            <a:r>
              <a:rPr lang="en-US" sz="1800" dirty="0" smtClean="0"/>
              <a:t>Text leading up to non-text item (image, etc.)</a:t>
            </a:r>
          </a:p>
          <a:p>
            <a:pPr marL="571500" indent="-514350">
              <a:buFont typeface="+mj-lt"/>
              <a:buAutoNum type="arabicPeriod"/>
            </a:pPr>
            <a:r>
              <a:rPr lang="en-US" sz="2000" dirty="0" smtClean="0"/>
              <a:t>Caption </a:t>
            </a:r>
          </a:p>
          <a:p>
            <a:pPr marL="857250" lvl="2" indent="0">
              <a:buNone/>
            </a:pPr>
            <a:r>
              <a:rPr lang="en-US" sz="1800" dirty="0" smtClean="0"/>
              <a:t>Underneath images</a:t>
            </a:r>
          </a:p>
          <a:p>
            <a:pPr marL="857250" lvl="2" indent="0">
              <a:buNone/>
            </a:pPr>
            <a:r>
              <a:rPr lang="en-US" sz="1800" dirty="0" smtClean="0"/>
              <a:t>Above charts and tables</a:t>
            </a:r>
            <a:endParaRPr lang="en-US" sz="1800" dirty="0"/>
          </a:p>
          <a:p>
            <a:pPr marL="571500" indent="-514350">
              <a:buFont typeface="+mj-lt"/>
              <a:buAutoNum type="arabicPeriod"/>
            </a:pPr>
            <a:r>
              <a:rPr lang="en-US" sz="2000" dirty="0" smtClean="0"/>
              <a:t>Alt Text command</a:t>
            </a:r>
          </a:p>
          <a:p>
            <a:pPr marL="914400" lvl="2" indent="0">
              <a:buNone/>
            </a:pPr>
            <a:r>
              <a:rPr lang="en-US" sz="1800" dirty="0" smtClean="0"/>
              <a:t>Select non-text item &gt; Right Click &gt; Select Format [picture | table | chart]</a:t>
            </a:r>
          </a:p>
          <a:p>
            <a:pPr marL="0" indent="0">
              <a:buNone/>
            </a:pPr>
            <a:r>
              <a:rPr lang="en-US" sz="1400" dirty="0" smtClean="0"/>
              <a:t>Further Instruction: Visit </a:t>
            </a:r>
            <a:r>
              <a:rPr lang="en-US" sz="1400" dirty="0">
                <a:hlinkClick r:id="rId3"/>
              </a:rPr>
              <a:t>Online Learning Faculty Resources</a:t>
            </a:r>
            <a:r>
              <a:rPr lang="en-US" sz="1400" dirty="0"/>
              <a:t> to view </a:t>
            </a:r>
            <a:r>
              <a:rPr lang="en-US" sz="1400" dirty="0">
                <a:hlinkClick r:id="rId4"/>
              </a:rPr>
              <a:t>Adding Alternate Text to Microsoft Documents for </a:t>
            </a:r>
            <a:r>
              <a:rPr lang="en-US" sz="1400" dirty="0" smtClean="0">
                <a:hlinkClick r:id="rId4"/>
              </a:rPr>
              <a:t>Accessibility</a:t>
            </a:r>
            <a:r>
              <a:rPr lang="en-US" sz="1400" dirty="0" smtClean="0"/>
              <a:t> (</a:t>
            </a:r>
            <a:r>
              <a:rPr lang="en-US" sz="1400" dirty="0" err="1" smtClean="0"/>
              <a:t>pptx</a:t>
            </a:r>
            <a:r>
              <a:rPr lang="en-US" sz="1400" dirty="0" smtClean="0"/>
              <a:t>, 1.3MB)</a:t>
            </a:r>
          </a:p>
          <a:p>
            <a:pPr marL="114300" indent="0">
              <a:buNone/>
            </a:pPr>
            <a:r>
              <a:rPr lang="en-US" sz="2600" dirty="0" smtClean="0"/>
              <a:t>Demo Needed?</a:t>
            </a:r>
          </a:p>
        </p:txBody>
      </p:sp>
      <p:pic>
        <p:nvPicPr>
          <p:cNvPr id="6" name="Picture 5"/>
          <p:cNvPicPr>
            <a:picLocks noChangeAspect="1"/>
          </p:cNvPicPr>
          <p:nvPr/>
        </p:nvPicPr>
        <p:blipFill>
          <a:blip r:embed="rId5"/>
          <a:stretch>
            <a:fillRect/>
          </a:stretch>
        </p:blipFill>
        <p:spPr>
          <a:xfrm>
            <a:off x="8702211" y="2892320"/>
            <a:ext cx="1813386" cy="1813386"/>
          </a:xfrm>
          <a:prstGeom prst="rect">
            <a:avLst/>
          </a:prstGeom>
        </p:spPr>
      </p:pic>
      <p:sp>
        <p:nvSpPr>
          <p:cNvPr id="7" name="TextBox 6"/>
          <p:cNvSpPr txBox="1"/>
          <p:nvPr/>
        </p:nvSpPr>
        <p:spPr>
          <a:xfrm>
            <a:off x="8644904" y="4670853"/>
            <a:ext cx="1965603" cy="523220"/>
          </a:xfrm>
          <a:prstGeom prst="rect">
            <a:avLst/>
          </a:prstGeom>
          <a:noFill/>
        </p:spPr>
        <p:txBody>
          <a:bodyPr wrap="none" rtlCol="0">
            <a:spAutoFit/>
          </a:bodyPr>
          <a:lstStyle/>
          <a:p>
            <a:r>
              <a:rPr lang="en-US" sz="1400" dirty="0" smtClean="0">
                <a:solidFill>
                  <a:schemeClr val="bg1"/>
                </a:solidFill>
              </a:rPr>
              <a:t>Figure 1: GCC Mascot</a:t>
            </a:r>
          </a:p>
          <a:p>
            <a:r>
              <a:rPr lang="en-US" sz="1400" dirty="0" smtClean="0">
                <a:solidFill>
                  <a:schemeClr val="bg1"/>
                </a:solidFill>
              </a:rPr>
              <a:t>(Caption example)</a:t>
            </a:r>
            <a:endParaRPr lang="en-US" sz="1400" dirty="0">
              <a:solidFill>
                <a:schemeClr val="bg1"/>
              </a:solidFill>
            </a:endParaRPr>
          </a:p>
        </p:txBody>
      </p:sp>
    </p:spTree>
    <p:extLst>
      <p:ext uri="{BB962C8B-B14F-4D97-AF65-F5344CB8AC3E}">
        <p14:creationId xmlns:p14="http://schemas.microsoft.com/office/powerpoint/2010/main" val="410732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The More Ways the Better!</a:t>
            </a:r>
            <a:endParaRPr lang="en-US" dirty="0"/>
          </a:p>
        </p:txBody>
      </p:sp>
      <p:sp>
        <p:nvSpPr>
          <p:cNvPr id="3" name="Content Placeholder 2"/>
          <p:cNvSpPr>
            <a:spLocks noGrp="1"/>
          </p:cNvSpPr>
          <p:nvPr>
            <p:ph idx="1"/>
          </p:nvPr>
        </p:nvSpPr>
        <p:spPr/>
        <p:txBody>
          <a:bodyPr>
            <a:normAutofit/>
          </a:bodyPr>
          <a:lstStyle/>
          <a:p>
            <a:r>
              <a:rPr lang="en-US" dirty="0" smtClean="0"/>
              <a:t>Add multiple file types</a:t>
            </a:r>
          </a:p>
          <a:p>
            <a:pPr lvl="1"/>
            <a:r>
              <a:rPr lang="en-US" dirty="0" smtClean="0"/>
              <a:t>Allows students using assistive technologies to choose</a:t>
            </a:r>
          </a:p>
          <a:p>
            <a:pPr lvl="2"/>
            <a:r>
              <a:rPr lang="en-US" dirty="0" smtClean="0"/>
              <a:t>.pdf is best for displaying a file on-line. Text based pdf can be used with text-to-speech software.</a:t>
            </a:r>
          </a:p>
          <a:p>
            <a:pPr lvl="2"/>
            <a:r>
              <a:rPr lang="en-US" dirty="0"/>
              <a:t>.doc or </a:t>
            </a:r>
            <a:r>
              <a:rPr lang="en-US" dirty="0" err="1"/>
              <a:t>docx</a:t>
            </a:r>
            <a:r>
              <a:rPr lang="en-US" dirty="0"/>
              <a:t> is used with text-to-speech software </a:t>
            </a:r>
            <a:r>
              <a:rPr lang="en-US" dirty="0" smtClean="0"/>
              <a:t>or braille </a:t>
            </a:r>
            <a:r>
              <a:rPr lang="en-US" dirty="0"/>
              <a:t>display</a:t>
            </a:r>
          </a:p>
          <a:p>
            <a:pPr lvl="2"/>
            <a:r>
              <a:rPr lang="en-US" dirty="0" smtClean="0"/>
              <a:t>.rtf is best for those with vision loss or using a braille display</a:t>
            </a:r>
          </a:p>
          <a:p>
            <a:r>
              <a:rPr lang="en-US" dirty="0" smtClean="0"/>
              <a:t>Allow for assignments to be of any type</a:t>
            </a:r>
          </a:p>
          <a:p>
            <a:pPr lvl="1"/>
            <a:r>
              <a:rPr lang="en-US" dirty="0"/>
              <a:t>As long as the way the assignment is done doesn’t matter</a:t>
            </a:r>
          </a:p>
          <a:p>
            <a:pPr lvl="1"/>
            <a:r>
              <a:rPr lang="en-US" dirty="0" smtClean="0"/>
              <a:t>Content is important, the file type can be flexible</a:t>
            </a:r>
          </a:p>
        </p:txBody>
      </p:sp>
    </p:spTree>
    <p:extLst>
      <p:ext uri="{BB962C8B-B14F-4D97-AF65-F5344CB8AC3E}">
        <p14:creationId xmlns:p14="http://schemas.microsoft.com/office/powerpoint/2010/main" val="1309873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Ways Continued</a:t>
            </a:r>
            <a:endParaRPr lang="en-US" dirty="0"/>
          </a:p>
        </p:txBody>
      </p:sp>
      <p:sp>
        <p:nvSpPr>
          <p:cNvPr id="3" name="Content Placeholder 2"/>
          <p:cNvSpPr>
            <a:spLocks noGrp="1"/>
          </p:cNvSpPr>
          <p:nvPr>
            <p:ph idx="1"/>
          </p:nvPr>
        </p:nvSpPr>
        <p:spPr/>
        <p:txBody>
          <a:bodyPr>
            <a:normAutofit/>
          </a:bodyPr>
          <a:lstStyle/>
          <a:p>
            <a:r>
              <a:rPr lang="en-US" dirty="0" smtClean="0"/>
              <a:t>The more places something is, the better the chance it will be read:</a:t>
            </a:r>
          </a:p>
          <a:p>
            <a:pPr lvl="1"/>
            <a:r>
              <a:rPr lang="en-US" dirty="0" smtClean="0"/>
              <a:t>Repeat: Put </a:t>
            </a:r>
            <a:r>
              <a:rPr lang="en-US" dirty="0"/>
              <a:t>the Accessibility Statement in multiple </a:t>
            </a:r>
            <a:r>
              <a:rPr lang="en-US" dirty="0" smtClean="0"/>
              <a:t>places</a:t>
            </a:r>
            <a:endParaRPr lang="en-US" dirty="0"/>
          </a:p>
          <a:p>
            <a:pPr lvl="1"/>
            <a:r>
              <a:rPr lang="en-US" dirty="0" smtClean="0"/>
              <a:t>Put Due Dates in Syllabus, Schedule, and Announcements</a:t>
            </a:r>
          </a:p>
          <a:p>
            <a:r>
              <a:rPr lang="en-US" dirty="0" smtClean="0"/>
              <a:t>The more places something is, the easier it can be found</a:t>
            </a:r>
          </a:p>
          <a:p>
            <a:pPr lvl="1"/>
            <a:r>
              <a:rPr lang="en-US" dirty="0" smtClean="0"/>
              <a:t>Blackboard courses can have items in multiple places:</a:t>
            </a:r>
          </a:p>
          <a:p>
            <a:pPr lvl="2"/>
            <a:r>
              <a:rPr lang="en-US" dirty="0" smtClean="0"/>
              <a:t>Add Individual folders to hold all PowerPoints, all Videos, all etc.</a:t>
            </a:r>
          </a:p>
          <a:p>
            <a:r>
              <a:rPr lang="en-US" dirty="0" smtClean="0"/>
              <a:t>Let students have choices so those with disabilities do not have to ask for something</a:t>
            </a:r>
          </a:p>
        </p:txBody>
      </p:sp>
    </p:spTree>
    <p:extLst>
      <p:ext uri="{BB962C8B-B14F-4D97-AF65-F5344CB8AC3E}">
        <p14:creationId xmlns:p14="http://schemas.microsoft.com/office/powerpoint/2010/main" val="900071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Consistency, Consistency, Consistency…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Once items are consistent throughout your course, it will also be predictable</a:t>
            </a:r>
          </a:p>
          <a:p>
            <a:pPr lvl="1"/>
            <a:r>
              <a:rPr lang="en-US" dirty="0" smtClean="0"/>
              <a:t>Students know where to find content</a:t>
            </a:r>
          </a:p>
          <a:p>
            <a:pPr lvl="1"/>
            <a:r>
              <a:rPr lang="en-US" dirty="0" smtClean="0"/>
              <a:t>Students can predict what comes next</a:t>
            </a:r>
          </a:p>
          <a:p>
            <a:pPr lvl="2"/>
            <a:r>
              <a:rPr lang="en-US" dirty="0" smtClean="0"/>
              <a:t>When the first module or week is consistent with the rest, the content is predictable as what will be found in each</a:t>
            </a:r>
          </a:p>
        </p:txBody>
      </p:sp>
    </p:spTree>
    <p:extLst>
      <p:ext uri="{BB962C8B-B14F-4D97-AF65-F5344CB8AC3E}">
        <p14:creationId xmlns:p14="http://schemas.microsoft.com/office/powerpoint/2010/main" val="2298997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Ways to be Consistent</a:t>
            </a:r>
            <a:endParaRPr lang="en-US" dirty="0"/>
          </a:p>
        </p:txBody>
      </p:sp>
      <p:sp>
        <p:nvSpPr>
          <p:cNvPr id="3" name="Content Placeholder 2"/>
          <p:cNvSpPr>
            <a:spLocks noGrp="1"/>
          </p:cNvSpPr>
          <p:nvPr>
            <p:ph idx="1"/>
          </p:nvPr>
        </p:nvSpPr>
        <p:spPr>
          <a:xfrm>
            <a:off x="609600" y="1600200"/>
            <a:ext cx="10972800" cy="2670717"/>
          </a:xfrm>
        </p:spPr>
        <p:txBody>
          <a:bodyPr>
            <a:normAutofit/>
          </a:bodyPr>
          <a:lstStyle/>
          <a:p>
            <a:r>
              <a:rPr lang="en-US" dirty="0" smtClean="0"/>
              <a:t>Naming of files need to be consistent and descriptive.</a:t>
            </a:r>
          </a:p>
          <a:p>
            <a:pPr lvl="1"/>
            <a:r>
              <a:rPr lang="en-US" dirty="0" smtClean="0"/>
              <a:t>Good practice is to start with Course ID (ex. HIS100-Syllabus)</a:t>
            </a:r>
          </a:p>
          <a:p>
            <a:pPr lvl="1"/>
            <a:r>
              <a:rPr lang="en-US" dirty="0" smtClean="0"/>
              <a:t>Students in multiple courses can quickly identify the file they want by filename, by the Heading, by the content</a:t>
            </a:r>
          </a:p>
          <a:p>
            <a:pPr lvl="2"/>
            <a:r>
              <a:rPr lang="en-US" dirty="0" smtClean="0"/>
              <a:t>The More Ways the Better! </a:t>
            </a:r>
          </a:p>
        </p:txBody>
      </p:sp>
      <p:sp>
        <p:nvSpPr>
          <p:cNvPr id="4" name="TextBox 3"/>
          <p:cNvSpPr txBox="1"/>
          <p:nvPr/>
        </p:nvSpPr>
        <p:spPr>
          <a:xfrm>
            <a:off x="1204333" y="4396475"/>
            <a:ext cx="6742551" cy="1815882"/>
          </a:xfrm>
          <a:prstGeom prst="rect">
            <a:avLst/>
          </a:prstGeom>
          <a:noFill/>
          <a:ln w="28575">
            <a:solidFill>
              <a:schemeClr val="accent1"/>
            </a:solidFill>
          </a:ln>
        </p:spPr>
        <p:txBody>
          <a:bodyPr wrap="none" rtlCol="0">
            <a:spAutoFit/>
          </a:bodyPr>
          <a:lstStyle/>
          <a:p>
            <a:r>
              <a:rPr lang="en-US" sz="2800" dirty="0" smtClean="0">
                <a:solidFill>
                  <a:schemeClr val="bg1"/>
                </a:solidFill>
              </a:rPr>
              <a:t>HIS100-Syllabus-Fall2016 (pdf, 100KB)</a:t>
            </a:r>
          </a:p>
          <a:p>
            <a:r>
              <a:rPr lang="en-US" sz="2800" dirty="0" smtClean="0">
                <a:solidFill>
                  <a:schemeClr val="bg1"/>
                </a:solidFill>
              </a:rPr>
              <a:t>HIS100-Chapter1-Homework (pdf, 60KB)</a:t>
            </a:r>
          </a:p>
          <a:p>
            <a:r>
              <a:rPr lang="en-US" sz="2800" dirty="0" smtClean="0">
                <a:solidFill>
                  <a:schemeClr val="bg1"/>
                </a:solidFill>
              </a:rPr>
              <a:t>HIS100-Chapter1-Quiz1 (pdf, 86KB)</a:t>
            </a:r>
          </a:p>
          <a:p>
            <a:r>
              <a:rPr lang="en-US" sz="2800" dirty="0" smtClean="0">
                <a:solidFill>
                  <a:schemeClr val="bg1"/>
                </a:solidFill>
              </a:rPr>
              <a:t>…</a:t>
            </a:r>
          </a:p>
        </p:txBody>
      </p:sp>
    </p:spTree>
    <p:extLst>
      <p:ext uri="{BB962C8B-B14F-4D97-AF65-F5344CB8AC3E}">
        <p14:creationId xmlns:p14="http://schemas.microsoft.com/office/powerpoint/2010/main" val="1791509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 More Ways to be Consistent</a:t>
            </a:r>
            <a:endParaRPr lang="en-US" dirty="0"/>
          </a:p>
        </p:txBody>
      </p:sp>
      <p:sp>
        <p:nvSpPr>
          <p:cNvPr id="3" name="Content Placeholder 2"/>
          <p:cNvSpPr>
            <a:spLocks noGrp="1"/>
          </p:cNvSpPr>
          <p:nvPr>
            <p:ph idx="1"/>
          </p:nvPr>
        </p:nvSpPr>
        <p:spPr>
          <a:xfrm>
            <a:off x="609600" y="1600200"/>
            <a:ext cx="10972800" cy="3208106"/>
          </a:xfrm>
        </p:spPr>
        <p:txBody>
          <a:bodyPr>
            <a:normAutofit fontScale="92500" lnSpcReduction="10000"/>
          </a:bodyPr>
          <a:lstStyle/>
          <a:p>
            <a:r>
              <a:rPr lang="en-US" dirty="0" smtClean="0"/>
              <a:t>Consistent Highlighting</a:t>
            </a:r>
          </a:p>
          <a:p>
            <a:pPr lvl="1"/>
            <a:r>
              <a:rPr lang="en-US" dirty="0" smtClean="0"/>
              <a:t>For example, bolding all due dates makes it easy to find the due date</a:t>
            </a:r>
            <a:r>
              <a:rPr lang="en-US" dirty="0" smtClean="0">
                <a:sym typeface="Wingdings" panose="05000000000000000000" pitchFamily="2" charset="2"/>
              </a:rPr>
              <a:t>!</a:t>
            </a:r>
          </a:p>
          <a:p>
            <a:pPr marL="857250" lvl="2" indent="0">
              <a:buNone/>
            </a:pPr>
            <a:r>
              <a:rPr lang="en-US" sz="2600" dirty="0"/>
              <a:t>HIS100 Quiz Chapter 1 due </a:t>
            </a:r>
            <a:r>
              <a:rPr lang="en-US" sz="2600" b="1" dirty="0"/>
              <a:t>November 20</a:t>
            </a:r>
          </a:p>
          <a:p>
            <a:pPr marL="857250" lvl="2" indent="0">
              <a:buNone/>
            </a:pPr>
            <a:r>
              <a:rPr lang="en-US" sz="2600" dirty="0"/>
              <a:t>HIS100 Paper Chapter 1 due </a:t>
            </a:r>
            <a:r>
              <a:rPr lang="en-US" sz="2600" b="1" dirty="0"/>
              <a:t>November 30</a:t>
            </a:r>
            <a:endParaRPr lang="en-US" sz="2600" dirty="0"/>
          </a:p>
          <a:p>
            <a:pPr marL="857250" lvl="2" indent="0">
              <a:buNone/>
            </a:pPr>
            <a:r>
              <a:rPr lang="en-US" sz="2600" dirty="0"/>
              <a:t>HIS100 Test Chapter 1 due </a:t>
            </a:r>
            <a:r>
              <a:rPr lang="en-US" sz="2600" b="1" dirty="0"/>
              <a:t>December </a:t>
            </a:r>
            <a:r>
              <a:rPr lang="en-US" sz="2600" b="1" dirty="0" smtClean="0"/>
              <a:t>18</a:t>
            </a:r>
          </a:p>
          <a:p>
            <a:pPr marL="457200" lvl="1" indent="0">
              <a:buNone/>
            </a:pPr>
            <a:r>
              <a:rPr lang="en-US" sz="3200" dirty="0" smtClean="0"/>
              <a:t>- </a:t>
            </a:r>
            <a:r>
              <a:rPr lang="en-US" dirty="0" smtClean="0"/>
              <a:t>Or in table format or table format with caption at the top options:</a:t>
            </a:r>
            <a:endParaRPr lang="en-US" dirty="0" smtClean="0">
              <a:sym typeface="Wingdings" panose="05000000000000000000" pitchFamily="2" charset="2"/>
            </a:endParaRPr>
          </a:p>
        </p:txBody>
      </p:sp>
      <p:graphicFrame>
        <p:nvGraphicFramePr>
          <p:cNvPr id="5" name="Table 4"/>
          <p:cNvGraphicFramePr>
            <a:graphicFrameLocks noGrp="1"/>
          </p:cNvGraphicFramePr>
          <p:nvPr>
            <p:extLst>
              <p:ext uri="{D42A27DB-BD31-4B8C-83A1-F6EECF244321}">
                <p14:modId xmlns:p14="http://schemas.microsoft.com/office/powerpoint/2010/main" val="3272685725"/>
              </p:ext>
            </p:extLst>
          </p:nvPr>
        </p:nvGraphicFramePr>
        <p:xfrm>
          <a:off x="1456645" y="4654191"/>
          <a:ext cx="5375670" cy="1508760"/>
        </p:xfrm>
        <a:graphic>
          <a:graphicData uri="http://schemas.openxmlformats.org/drawingml/2006/table">
            <a:tbl>
              <a:tblPr firstRow="1" bandRow="1">
                <a:tableStyleId>{5C22544A-7EE6-4342-B048-85BDC9FD1C3A}</a:tableStyleId>
              </a:tblPr>
              <a:tblGrid>
                <a:gridCol w="1656425"/>
                <a:gridCol w="1797977"/>
                <a:gridCol w="1921268"/>
              </a:tblGrid>
              <a:tr h="370840">
                <a:tc>
                  <a:txBody>
                    <a:bodyPr/>
                    <a:lstStyle/>
                    <a:p>
                      <a:r>
                        <a:rPr lang="en-US" sz="2000" dirty="0" smtClean="0">
                          <a:solidFill>
                            <a:srgbClr val="000000"/>
                          </a:solidFill>
                        </a:rPr>
                        <a:t>Assignment</a:t>
                      </a:r>
                      <a:endParaRPr lang="en-US" sz="2000" dirty="0">
                        <a:solidFill>
                          <a:srgbClr val="000000"/>
                        </a:solidFill>
                      </a:endParaRPr>
                    </a:p>
                  </a:txBody>
                  <a:tcPr/>
                </a:tc>
                <a:tc>
                  <a:txBody>
                    <a:bodyPr/>
                    <a:lstStyle/>
                    <a:p>
                      <a:r>
                        <a:rPr lang="en-US" sz="2000" dirty="0" smtClean="0">
                          <a:solidFill>
                            <a:srgbClr val="000000"/>
                          </a:solidFill>
                        </a:rPr>
                        <a:t>Chapter(s)</a:t>
                      </a:r>
                      <a:endParaRPr lang="en-US" sz="2000" dirty="0">
                        <a:solidFill>
                          <a:srgbClr val="000000"/>
                        </a:solidFill>
                      </a:endParaRPr>
                    </a:p>
                  </a:txBody>
                  <a:tcPr/>
                </a:tc>
                <a:tc>
                  <a:txBody>
                    <a:bodyPr/>
                    <a:lstStyle/>
                    <a:p>
                      <a:r>
                        <a:rPr lang="en-US" sz="2000" dirty="0" smtClean="0">
                          <a:solidFill>
                            <a:srgbClr val="000000"/>
                          </a:solidFill>
                        </a:rPr>
                        <a:t>Due Date</a:t>
                      </a:r>
                      <a:endParaRPr lang="en-US" sz="2000" dirty="0">
                        <a:solidFill>
                          <a:srgbClr val="000000"/>
                        </a:solidFill>
                      </a:endParaRPr>
                    </a:p>
                  </a:txBody>
                  <a:tcPr/>
                </a:tc>
              </a:tr>
              <a:tr h="370840">
                <a:tc>
                  <a:txBody>
                    <a:bodyPr/>
                    <a:lstStyle/>
                    <a:p>
                      <a:r>
                        <a:rPr lang="en-US" dirty="0" smtClean="0"/>
                        <a:t>HIS</a:t>
                      </a:r>
                      <a:r>
                        <a:rPr lang="en-US" baseline="0" dirty="0" smtClean="0"/>
                        <a:t>100 Quiz </a:t>
                      </a:r>
                      <a:endParaRPr lang="en-US" dirty="0"/>
                    </a:p>
                  </a:txBody>
                  <a:tcPr/>
                </a:tc>
                <a:tc>
                  <a:txBody>
                    <a:bodyPr/>
                    <a:lstStyle/>
                    <a:p>
                      <a:r>
                        <a:rPr lang="en-US" dirty="0" smtClean="0"/>
                        <a:t>Chapter 1</a:t>
                      </a:r>
                      <a:endParaRPr lang="en-US" dirty="0"/>
                    </a:p>
                  </a:txBody>
                  <a:tcPr/>
                </a:tc>
                <a:tc>
                  <a:txBody>
                    <a:bodyPr/>
                    <a:lstStyle/>
                    <a:p>
                      <a:r>
                        <a:rPr lang="en-US" b="1" dirty="0" smtClean="0"/>
                        <a:t>November</a:t>
                      </a:r>
                      <a:r>
                        <a:rPr lang="en-US" b="1" baseline="0" dirty="0" smtClean="0"/>
                        <a:t> 20</a:t>
                      </a:r>
                      <a:endParaRPr lang="en-US" b="1" dirty="0"/>
                    </a:p>
                  </a:txBody>
                  <a:tcPr/>
                </a:tc>
              </a:tr>
              <a:tr h="370840">
                <a:tc>
                  <a:txBody>
                    <a:bodyPr/>
                    <a:lstStyle/>
                    <a:p>
                      <a:r>
                        <a:rPr lang="en-US" dirty="0" smtClean="0"/>
                        <a:t>HIS100 Quiz</a:t>
                      </a:r>
                      <a:endParaRPr lang="en-US" dirty="0"/>
                    </a:p>
                  </a:txBody>
                  <a:tcPr/>
                </a:tc>
                <a:tc>
                  <a:txBody>
                    <a:bodyPr/>
                    <a:lstStyle/>
                    <a:p>
                      <a:r>
                        <a:rPr lang="en-US" dirty="0" smtClean="0"/>
                        <a:t>Chapter 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November</a:t>
                      </a:r>
                      <a:r>
                        <a:rPr lang="en-US" b="1" baseline="0" dirty="0" smtClean="0"/>
                        <a:t> 30</a:t>
                      </a:r>
                      <a:endParaRPr lang="en-US" b="1" dirty="0" smtClean="0"/>
                    </a:p>
                  </a:txBody>
                  <a:tcPr/>
                </a:tc>
              </a:tr>
              <a:tr h="370840">
                <a:tc>
                  <a:txBody>
                    <a:bodyPr/>
                    <a:lstStyle/>
                    <a:p>
                      <a:r>
                        <a:rPr lang="en-US" dirty="0" smtClean="0"/>
                        <a:t>HIS100 Test</a:t>
                      </a:r>
                      <a:endParaRPr lang="en-US" dirty="0"/>
                    </a:p>
                  </a:txBody>
                  <a:tcPr/>
                </a:tc>
                <a:tc>
                  <a:txBody>
                    <a:bodyPr/>
                    <a:lstStyle/>
                    <a:p>
                      <a:r>
                        <a:rPr lang="en-US" dirty="0" smtClean="0"/>
                        <a:t>Chapter 1 &amp; 2</a:t>
                      </a:r>
                      <a:endParaRPr lang="en-US" dirty="0"/>
                    </a:p>
                  </a:txBody>
                  <a:tcPr/>
                </a:tc>
                <a:tc>
                  <a:txBody>
                    <a:bodyPr/>
                    <a:lstStyle/>
                    <a:p>
                      <a:r>
                        <a:rPr lang="en-US" b="1" dirty="0" smtClean="0"/>
                        <a:t>December 18</a:t>
                      </a:r>
                      <a:endParaRPr lang="en-US" b="1"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8507809"/>
              </p:ext>
            </p:extLst>
          </p:nvPr>
        </p:nvGraphicFramePr>
        <p:xfrm>
          <a:off x="7742716" y="5074193"/>
          <a:ext cx="3558857" cy="1483360"/>
        </p:xfrm>
        <a:graphic>
          <a:graphicData uri="http://schemas.openxmlformats.org/drawingml/2006/table">
            <a:tbl>
              <a:tblPr firstRow="1" bandRow="1">
                <a:tableStyleId>{0660B408-B3CF-4A94-85FC-2B1E0A45F4A2}</a:tableStyleId>
              </a:tblPr>
              <a:tblGrid>
                <a:gridCol w="1843073"/>
                <a:gridCol w="1715784"/>
              </a:tblGrid>
              <a:tr h="370840">
                <a:tc>
                  <a:txBody>
                    <a:bodyPr/>
                    <a:lstStyle/>
                    <a:p>
                      <a:r>
                        <a:rPr lang="en-US" dirty="0" smtClean="0">
                          <a:solidFill>
                            <a:srgbClr val="000000"/>
                          </a:solidFill>
                        </a:rPr>
                        <a:t>Assignment</a:t>
                      </a:r>
                      <a:endParaRPr lang="en-US" dirty="0">
                        <a:solidFill>
                          <a:srgbClr val="000000"/>
                        </a:solidFill>
                      </a:endParaRPr>
                    </a:p>
                  </a:txBody>
                  <a:tcP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rgbClr val="000000"/>
                          </a:solidFill>
                        </a:rPr>
                        <a:t>Due Date</a:t>
                      </a:r>
                      <a:endParaRPr lang="en-US" dirty="0">
                        <a:solidFill>
                          <a:srgbClr val="000000"/>
                        </a:solidFill>
                      </a:endParaRPr>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r>
              <a:tr h="370840">
                <a:tc>
                  <a:txBody>
                    <a:bodyPr/>
                    <a:lstStyle/>
                    <a:p>
                      <a:r>
                        <a:rPr lang="en-US" sz="1600" dirty="0" smtClean="0">
                          <a:solidFill>
                            <a:srgbClr val="0033CC"/>
                          </a:solidFill>
                        </a:rPr>
                        <a:t>HIS</a:t>
                      </a:r>
                      <a:r>
                        <a:rPr lang="en-US" sz="1600" baseline="0" dirty="0" smtClean="0">
                          <a:solidFill>
                            <a:srgbClr val="0033CC"/>
                          </a:solidFill>
                        </a:rPr>
                        <a:t>100 Quiz </a:t>
                      </a:r>
                      <a:endParaRPr lang="en-US" sz="1600" dirty="0">
                        <a:solidFill>
                          <a:srgbClr val="0033CC"/>
                        </a:solidFill>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b="1" dirty="0" smtClean="0">
                          <a:solidFill>
                            <a:srgbClr val="0033CC"/>
                          </a:solidFill>
                        </a:rPr>
                        <a:t>November</a:t>
                      </a:r>
                      <a:r>
                        <a:rPr lang="en-US" sz="1600" b="1" baseline="0" dirty="0" smtClean="0">
                          <a:solidFill>
                            <a:srgbClr val="0033CC"/>
                          </a:solidFill>
                        </a:rPr>
                        <a:t> 20</a:t>
                      </a:r>
                      <a:endParaRPr lang="en-US" sz="1600" b="1" dirty="0">
                        <a:solidFill>
                          <a:srgbClr val="0033CC"/>
                        </a:solidFill>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r>
                        <a:rPr lang="en-US" sz="1600" dirty="0" smtClean="0">
                          <a:solidFill>
                            <a:srgbClr val="0033CC"/>
                          </a:solidFill>
                        </a:rPr>
                        <a:t>HIS100 Paper</a:t>
                      </a:r>
                      <a:endParaRPr lang="en-US" sz="1600" dirty="0">
                        <a:solidFill>
                          <a:srgbClr val="0033CC"/>
                        </a:solidFill>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33CC"/>
                          </a:solidFill>
                        </a:rPr>
                        <a:t>November</a:t>
                      </a:r>
                      <a:r>
                        <a:rPr lang="en-US" sz="1600" b="1" baseline="0" dirty="0" smtClean="0">
                          <a:solidFill>
                            <a:srgbClr val="0033CC"/>
                          </a:solidFill>
                        </a:rPr>
                        <a:t> 30</a:t>
                      </a:r>
                      <a:endParaRPr lang="en-US" sz="1600" b="1" dirty="0" smtClean="0">
                        <a:solidFill>
                          <a:srgbClr val="0033CC"/>
                        </a:solidFill>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r>
                        <a:rPr lang="en-US" sz="1600" dirty="0" smtClean="0">
                          <a:solidFill>
                            <a:srgbClr val="0033CC"/>
                          </a:solidFill>
                        </a:rPr>
                        <a:t>HIS100 Test</a:t>
                      </a:r>
                      <a:endParaRPr lang="en-US" sz="1600" dirty="0">
                        <a:solidFill>
                          <a:srgbClr val="0033CC"/>
                        </a:solidFill>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r>
                        <a:rPr lang="en-US" sz="1600" b="1" dirty="0" smtClean="0">
                          <a:solidFill>
                            <a:srgbClr val="0033CC"/>
                          </a:solidFill>
                        </a:rPr>
                        <a:t>December 18</a:t>
                      </a:r>
                      <a:endParaRPr lang="en-US" sz="1600" b="1" dirty="0">
                        <a:solidFill>
                          <a:srgbClr val="0033CC"/>
                        </a:solidFill>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r>
            </a:tbl>
          </a:graphicData>
        </a:graphic>
      </p:graphicFrame>
      <p:sp>
        <p:nvSpPr>
          <p:cNvPr id="7" name="TextBox 6"/>
          <p:cNvSpPr txBox="1"/>
          <p:nvPr/>
        </p:nvSpPr>
        <p:spPr>
          <a:xfrm>
            <a:off x="7726166" y="4654191"/>
            <a:ext cx="4497770" cy="369332"/>
          </a:xfrm>
          <a:prstGeom prst="rect">
            <a:avLst/>
          </a:prstGeom>
          <a:noFill/>
        </p:spPr>
        <p:txBody>
          <a:bodyPr wrap="none" rtlCol="0">
            <a:spAutoFit/>
          </a:bodyPr>
          <a:lstStyle/>
          <a:p>
            <a:r>
              <a:rPr lang="en-US" b="1" dirty="0" smtClean="0">
                <a:solidFill>
                  <a:schemeClr val="bg1"/>
                </a:solidFill>
              </a:rPr>
              <a:t>Chapter 1 Assignments and Due Dates:</a:t>
            </a:r>
            <a:endParaRPr lang="en-US" b="1" dirty="0">
              <a:solidFill>
                <a:schemeClr val="bg1"/>
              </a:solidFill>
            </a:endParaRPr>
          </a:p>
        </p:txBody>
      </p:sp>
    </p:spTree>
    <p:extLst>
      <p:ext uri="{BB962C8B-B14F-4D97-AF65-F5344CB8AC3E}">
        <p14:creationId xmlns:p14="http://schemas.microsoft.com/office/powerpoint/2010/main" val="1497161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Accessibility “Top 10” Fixes, the First 5</a:t>
            </a:r>
            <a:endParaRPr lang="en-US" dirty="0">
              <a:latin typeface="+mn-lt"/>
            </a:endParaRPr>
          </a:p>
        </p:txBody>
      </p:sp>
      <p:sp>
        <p:nvSpPr>
          <p:cNvPr id="3" name="Content Placeholder 2"/>
          <p:cNvSpPr>
            <a:spLocks noGrp="1"/>
          </p:cNvSpPr>
          <p:nvPr>
            <p:ph idx="1"/>
          </p:nvPr>
        </p:nvSpPr>
        <p:spPr/>
        <p:txBody>
          <a:bodyPr>
            <a:normAutofit fontScale="92500" lnSpcReduction="10000"/>
          </a:bodyPr>
          <a:lstStyle/>
          <a:p>
            <a:pPr marL="514350" lvl="0" indent="-514350">
              <a:lnSpc>
                <a:spcPct val="160000"/>
              </a:lnSpc>
              <a:spcBef>
                <a:spcPts val="1200"/>
              </a:spcBef>
              <a:spcAft>
                <a:spcPts val="1200"/>
              </a:spcAft>
              <a:buFont typeface="+mj-lt"/>
              <a:buAutoNum type="arabicPeriod"/>
            </a:pPr>
            <a:r>
              <a:rPr lang="en-US" b="1" dirty="0" smtClean="0"/>
              <a:t>Add the Accommodations Statement</a:t>
            </a:r>
            <a:endParaRPr lang="en-US" b="1" dirty="0"/>
          </a:p>
          <a:p>
            <a:pPr marL="514350" indent="-514350">
              <a:lnSpc>
                <a:spcPct val="160000"/>
              </a:lnSpc>
              <a:spcBef>
                <a:spcPts val="1200"/>
              </a:spcBef>
              <a:spcAft>
                <a:spcPts val="1200"/>
              </a:spcAft>
              <a:buFont typeface="+mj-lt"/>
              <a:buAutoNum type="arabicPeriod"/>
            </a:pPr>
            <a:r>
              <a:rPr lang="en-US" b="1" dirty="0" smtClean="0"/>
              <a:t>Keep Content Simple</a:t>
            </a:r>
            <a:endParaRPr lang="en-US" b="1" dirty="0"/>
          </a:p>
          <a:p>
            <a:pPr marL="514350" indent="-514350">
              <a:lnSpc>
                <a:spcPct val="160000"/>
              </a:lnSpc>
              <a:spcBef>
                <a:spcPts val="1200"/>
              </a:spcBef>
              <a:spcAft>
                <a:spcPts val="1200"/>
              </a:spcAft>
              <a:buFont typeface="+mj-lt"/>
              <a:buAutoNum type="arabicPeriod"/>
            </a:pPr>
            <a:r>
              <a:rPr lang="en-US" b="1" dirty="0" smtClean="0"/>
              <a:t>Use Headings (Styles)</a:t>
            </a:r>
            <a:endParaRPr lang="en-US" b="1" dirty="0"/>
          </a:p>
          <a:p>
            <a:pPr marL="514350" lvl="0" indent="-514350">
              <a:lnSpc>
                <a:spcPct val="160000"/>
              </a:lnSpc>
              <a:spcBef>
                <a:spcPts val="1200"/>
              </a:spcBef>
              <a:spcAft>
                <a:spcPts val="1200"/>
              </a:spcAft>
              <a:buFont typeface="+mj-lt"/>
              <a:buAutoNum type="arabicPeriod"/>
            </a:pPr>
            <a:r>
              <a:rPr lang="en-US" b="1" dirty="0" smtClean="0"/>
              <a:t>Use Color and Contrast Thoughtfully</a:t>
            </a:r>
          </a:p>
          <a:p>
            <a:pPr marL="514350" indent="-514350">
              <a:lnSpc>
                <a:spcPct val="160000"/>
              </a:lnSpc>
              <a:spcBef>
                <a:spcPts val="1200"/>
              </a:spcBef>
              <a:spcAft>
                <a:spcPts val="1200"/>
              </a:spcAft>
              <a:buFont typeface="+mj-lt"/>
              <a:buAutoNum type="arabicPeriod"/>
            </a:pPr>
            <a:r>
              <a:rPr lang="en-US" b="1" dirty="0" smtClean="0"/>
              <a:t>Review Accessibility Checker Suggestions</a:t>
            </a:r>
          </a:p>
        </p:txBody>
      </p:sp>
    </p:spTree>
    <p:extLst>
      <p:ext uri="{BB962C8B-B14F-4D97-AF65-F5344CB8AC3E}">
        <p14:creationId xmlns:p14="http://schemas.microsoft.com/office/powerpoint/2010/main" val="18033552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 Even More Ways to be Consistent</a:t>
            </a:r>
            <a:endParaRPr lang="en-US" dirty="0"/>
          </a:p>
        </p:txBody>
      </p:sp>
      <p:sp>
        <p:nvSpPr>
          <p:cNvPr id="3" name="Content Placeholder 2"/>
          <p:cNvSpPr>
            <a:spLocks noGrp="1"/>
          </p:cNvSpPr>
          <p:nvPr>
            <p:ph idx="1"/>
          </p:nvPr>
        </p:nvSpPr>
        <p:spPr/>
        <p:txBody>
          <a:bodyPr>
            <a:normAutofit/>
          </a:bodyPr>
          <a:lstStyle/>
          <a:p>
            <a:r>
              <a:rPr lang="en-US" dirty="0" smtClean="0"/>
              <a:t>Be consistent with your layout of pages, slides, etc.</a:t>
            </a:r>
          </a:p>
          <a:p>
            <a:pPr lvl="1"/>
            <a:r>
              <a:rPr lang="en-US" dirty="0" smtClean="0"/>
              <a:t>Use Headings and Built-Ins (Fix # 3)</a:t>
            </a:r>
          </a:p>
          <a:p>
            <a:pPr lvl="1"/>
            <a:r>
              <a:rPr lang="en-US" dirty="0" smtClean="0"/>
              <a:t>For PowerPoint:</a:t>
            </a:r>
          </a:p>
          <a:p>
            <a:pPr lvl="2"/>
            <a:r>
              <a:rPr lang="en-US" dirty="0" smtClean="0"/>
              <a:t>Keep the Layout – that’s a built-in for Microsoft PowerPoint</a:t>
            </a:r>
          </a:p>
          <a:p>
            <a:pPr lvl="3"/>
            <a:r>
              <a:rPr lang="en-US" dirty="0" smtClean="0"/>
              <a:t>Maintain consistency for the slides</a:t>
            </a:r>
          </a:p>
          <a:p>
            <a:pPr lvl="3"/>
            <a:r>
              <a:rPr lang="en-US" dirty="0" smtClean="0"/>
              <a:t>If you keep changing the sizes from the default Titles and text boxes, transitioning between slides causes unevenness and you could lose valuable white space.</a:t>
            </a:r>
          </a:p>
          <a:p>
            <a:pPr lvl="2"/>
            <a:r>
              <a:rPr lang="en-US" dirty="0" smtClean="0"/>
              <a:t>Check the Outline</a:t>
            </a:r>
          </a:p>
          <a:p>
            <a:pPr lvl="3"/>
            <a:r>
              <a:rPr lang="en-US" dirty="0" smtClean="0"/>
              <a:t>View &gt; Normal Presentation View (this is the default view), select Outline tab</a:t>
            </a:r>
          </a:p>
          <a:p>
            <a:pPr lvl="3"/>
            <a:r>
              <a:rPr lang="en-US" dirty="0" smtClean="0"/>
              <a:t>Shows text only information from the slide layouts</a:t>
            </a:r>
          </a:p>
        </p:txBody>
      </p:sp>
    </p:spTree>
    <p:extLst>
      <p:ext uri="{BB962C8B-B14F-4D97-AF65-F5344CB8AC3E}">
        <p14:creationId xmlns:p14="http://schemas.microsoft.com/office/powerpoint/2010/main" val="3740504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Accessibility Mantra</a:t>
            </a:r>
            <a:endParaRPr lang="en-US" dirty="0"/>
          </a:p>
        </p:txBody>
      </p:sp>
      <p:sp>
        <p:nvSpPr>
          <p:cNvPr id="4" name="Content Placeholder 3"/>
          <p:cNvSpPr txBox="1">
            <a:spLocks noGrp="1"/>
          </p:cNvSpPr>
          <p:nvPr>
            <p:ph idx="1"/>
          </p:nvPr>
        </p:nvSpPr>
        <p:spPr>
          <a:xfrm>
            <a:off x="609600" y="1600200"/>
            <a:ext cx="10972800" cy="1446550"/>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marL="0" indent="0" algn="ctr">
              <a:buNone/>
            </a:pPr>
            <a:r>
              <a:rPr lang="en-US" sz="4400" b="1" dirty="0" smtClean="0">
                <a:solidFill>
                  <a:srgbClr val="000000"/>
                </a:solidFill>
              </a:rPr>
              <a:t>Making it accessible for those with </a:t>
            </a:r>
            <a:r>
              <a:rPr lang="en-US" sz="4400" b="1" dirty="0" smtClean="0">
                <a:solidFill>
                  <a:srgbClr val="000000"/>
                </a:solidFill>
              </a:rPr>
              <a:t>disabilities </a:t>
            </a:r>
            <a:r>
              <a:rPr lang="en-US" sz="4400" b="1" dirty="0" smtClean="0">
                <a:solidFill>
                  <a:srgbClr val="000000"/>
                </a:solidFill>
              </a:rPr>
              <a:t>makes it accessible for all!</a:t>
            </a:r>
            <a:endParaRPr lang="en-US" sz="4400" b="1" dirty="0">
              <a:solidFill>
                <a:srgbClr val="000000"/>
              </a:solidFill>
            </a:endParaRPr>
          </a:p>
        </p:txBody>
      </p:sp>
    </p:spTree>
    <p:extLst>
      <p:ext uri="{BB962C8B-B14F-4D97-AF65-F5344CB8AC3E}">
        <p14:creationId xmlns:p14="http://schemas.microsoft.com/office/powerpoint/2010/main" val="26083971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Topic 3</a:t>
            </a:r>
            <a:endParaRPr lang="en-US" dirty="0"/>
          </a:p>
        </p:txBody>
      </p:sp>
      <p:sp>
        <p:nvSpPr>
          <p:cNvPr id="4" name="Title 1"/>
          <p:cNvSpPr txBox="1">
            <a:spLocks/>
          </p:cNvSpPr>
          <p:nvPr/>
        </p:nvSpPr>
        <p:spPr>
          <a:xfrm>
            <a:off x="668976" y="2759786"/>
            <a:ext cx="10972800"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accent1">
                    <a:lumMod val="60000"/>
                    <a:lumOff val="40000"/>
                  </a:schemeClr>
                </a:solidFill>
                <a:latin typeface="+mj-lt"/>
                <a:ea typeface="+mj-ea"/>
                <a:cs typeface="+mj-cs"/>
              </a:defRPr>
            </a:lvl1pPr>
          </a:lstStyle>
          <a:p>
            <a:r>
              <a:rPr lang="en-US" sz="8000" dirty="0" smtClean="0"/>
              <a:t>Questions?</a:t>
            </a:r>
            <a:endParaRPr lang="en-US" sz="8000" dirty="0"/>
          </a:p>
        </p:txBody>
      </p:sp>
    </p:spTree>
    <p:extLst>
      <p:ext uri="{BB962C8B-B14F-4D97-AF65-F5344CB8AC3E}">
        <p14:creationId xmlns:p14="http://schemas.microsoft.com/office/powerpoint/2010/main" val="41024159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Topic 4</a:t>
            </a:r>
            <a:endParaRPr lang="en-US" dirty="0"/>
          </a:p>
        </p:txBody>
      </p:sp>
      <p:sp>
        <p:nvSpPr>
          <p:cNvPr id="4" name="Title 1"/>
          <p:cNvSpPr txBox="1">
            <a:spLocks/>
          </p:cNvSpPr>
          <p:nvPr/>
        </p:nvSpPr>
        <p:spPr>
          <a:xfrm>
            <a:off x="668976" y="2759786"/>
            <a:ext cx="10972800"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accent1">
                    <a:lumMod val="60000"/>
                    <a:lumOff val="40000"/>
                  </a:schemeClr>
                </a:solidFill>
                <a:latin typeface="+mj-lt"/>
                <a:ea typeface="+mj-ea"/>
                <a:cs typeface="+mj-cs"/>
              </a:defRPr>
            </a:lvl1pPr>
          </a:lstStyle>
          <a:p>
            <a:r>
              <a:rPr lang="en-US" sz="8000" dirty="0" smtClean="0"/>
              <a:t>The Top 10 Relisted: Demo?</a:t>
            </a:r>
            <a:endParaRPr lang="en-US" sz="8000" dirty="0"/>
          </a:p>
        </p:txBody>
      </p:sp>
    </p:spTree>
    <p:extLst>
      <p:ext uri="{BB962C8B-B14F-4D97-AF65-F5344CB8AC3E}">
        <p14:creationId xmlns:p14="http://schemas.microsoft.com/office/powerpoint/2010/main" val="948157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Top 10 List: Demo?</a:t>
            </a:r>
            <a:endParaRPr lang="en-US" dirty="0"/>
          </a:p>
        </p:txBody>
      </p:sp>
      <p:sp>
        <p:nvSpPr>
          <p:cNvPr id="3" name="Content Placeholder 2"/>
          <p:cNvSpPr>
            <a:spLocks noGrp="1"/>
          </p:cNvSpPr>
          <p:nvPr>
            <p:ph idx="1"/>
          </p:nvPr>
        </p:nvSpPr>
        <p:spPr/>
        <p:txBody>
          <a:bodyPr>
            <a:normAutofit fontScale="92500" lnSpcReduction="20000"/>
          </a:bodyPr>
          <a:lstStyle/>
          <a:p>
            <a:pPr marL="514350" lvl="0" indent="-514350">
              <a:lnSpc>
                <a:spcPct val="120000"/>
              </a:lnSpc>
              <a:spcBef>
                <a:spcPts val="0"/>
              </a:spcBef>
              <a:buFont typeface="+mj-lt"/>
              <a:buAutoNum type="arabicPeriod"/>
            </a:pPr>
            <a:r>
              <a:rPr lang="en-US" b="1" dirty="0"/>
              <a:t>Link to Accessibility Statement</a:t>
            </a:r>
          </a:p>
          <a:p>
            <a:pPr marL="514350" indent="-514350">
              <a:lnSpc>
                <a:spcPct val="120000"/>
              </a:lnSpc>
              <a:spcBef>
                <a:spcPts val="0"/>
              </a:spcBef>
              <a:buFont typeface="+mj-lt"/>
              <a:buAutoNum type="arabicPeriod"/>
            </a:pPr>
            <a:r>
              <a:rPr lang="en-US" b="1" dirty="0"/>
              <a:t>Keep Content Simple</a:t>
            </a:r>
          </a:p>
          <a:p>
            <a:pPr marL="514350" indent="-514350">
              <a:lnSpc>
                <a:spcPct val="120000"/>
              </a:lnSpc>
              <a:spcBef>
                <a:spcPts val="0"/>
              </a:spcBef>
              <a:buFont typeface="+mj-lt"/>
              <a:buAutoNum type="arabicPeriod"/>
            </a:pPr>
            <a:r>
              <a:rPr lang="en-US" b="1" dirty="0"/>
              <a:t>Use Headings (Styles)</a:t>
            </a:r>
          </a:p>
          <a:p>
            <a:pPr marL="514350" lvl="0" indent="-514350">
              <a:lnSpc>
                <a:spcPct val="120000"/>
              </a:lnSpc>
              <a:spcBef>
                <a:spcPts val="0"/>
              </a:spcBef>
              <a:buFont typeface="+mj-lt"/>
              <a:buAutoNum type="arabicPeriod"/>
            </a:pPr>
            <a:r>
              <a:rPr lang="en-US" b="1" dirty="0"/>
              <a:t>Use Color and Contrast Thoughtfully</a:t>
            </a:r>
          </a:p>
          <a:p>
            <a:pPr marL="514350" indent="-514350">
              <a:lnSpc>
                <a:spcPct val="120000"/>
              </a:lnSpc>
              <a:spcBef>
                <a:spcPts val="0"/>
              </a:spcBef>
              <a:buFont typeface="+mj-lt"/>
              <a:buAutoNum type="arabicPeriod"/>
            </a:pPr>
            <a:r>
              <a:rPr lang="en-US" b="1" dirty="0"/>
              <a:t>Review Accessibility Checker Suggestions</a:t>
            </a:r>
          </a:p>
          <a:p>
            <a:pPr marL="514350" indent="-514350">
              <a:lnSpc>
                <a:spcPct val="120000"/>
              </a:lnSpc>
              <a:spcBef>
                <a:spcPts val="0"/>
              </a:spcBef>
              <a:buFont typeface="+mj-lt"/>
              <a:buAutoNum type="arabicPeriod" startAt="6"/>
            </a:pPr>
            <a:r>
              <a:rPr lang="en-US" b="1" dirty="0"/>
              <a:t>Audio &amp; Video Need Transcripts or Captioning</a:t>
            </a:r>
          </a:p>
          <a:p>
            <a:pPr marL="514350" lvl="0" indent="-514350">
              <a:lnSpc>
                <a:spcPct val="120000"/>
              </a:lnSpc>
              <a:spcBef>
                <a:spcPts val="0"/>
              </a:spcBef>
              <a:buFont typeface="+mj-lt"/>
              <a:buAutoNum type="arabicPeriod" startAt="6"/>
            </a:pPr>
            <a:r>
              <a:rPr lang="en-US" b="1" dirty="0"/>
              <a:t>Hyperlinks </a:t>
            </a:r>
            <a:r>
              <a:rPr lang="en-US" b="1" dirty="0" smtClean="0"/>
              <a:t>Need to Make </a:t>
            </a:r>
            <a:r>
              <a:rPr lang="en-US" b="1" dirty="0"/>
              <a:t>Sense</a:t>
            </a:r>
          </a:p>
          <a:p>
            <a:pPr marL="514350" lvl="0" indent="-514350">
              <a:lnSpc>
                <a:spcPct val="120000"/>
              </a:lnSpc>
              <a:spcBef>
                <a:spcPts val="0"/>
              </a:spcBef>
              <a:buFont typeface="+mj-lt"/>
              <a:buAutoNum type="arabicPeriod" startAt="6"/>
            </a:pPr>
            <a:r>
              <a:rPr lang="en-US" b="1" dirty="0"/>
              <a:t>Provide Alternate Text</a:t>
            </a:r>
          </a:p>
          <a:p>
            <a:pPr marL="514350" indent="-514350">
              <a:lnSpc>
                <a:spcPct val="120000"/>
              </a:lnSpc>
              <a:spcBef>
                <a:spcPts val="0"/>
              </a:spcBef>
              <a:buFont typeface="+mj-lt"/>
              <a:buAutoNum type="arabicPeriod" startAt="6"/>
            </a:pPr>
            <a:r>
              <a:rPr lang="en-US" b="1" dirty="0"/>
              <a:t>The More Ways the Better!</a:t>
            </a:r>
          </a:p>
          <a:p>
            <a:pPr marL="514350" indent="-514350">
              <a:lnSpc>
                <a:spcPct val="120000"/>
              </a:lnSpc>
              <a:spcBef>
                <a:spcPts val="0"/>
              </a:spcBef>
              <a:buFont typeface="+mj-lt"/>
              <a:buAutoNum type="arabicPeriod" startAt="6"/>
            </a:pPr>
            <a:r>
              <a:rPr lang="en-US" b="1" dirty="0"/>
              <a:t> Consistency, Consistency, </a:t>
            </a:r>
            <a:r>
              <a:rPr lang="en-US" b="1" dirty="0" smtClean="0"/>
              <a:t>Consistency…</a:t>
            </a:r>
            <a:endParaRPr lang="en-US" b="1" dirty="0"/>
          </a:p>
        </p:txBody>
      </p:sp>
    </p:spTree>
    <p:extLst>
      <p:ext uri="{BB962C8B-B14F-4D97-AF65-F5344CB8AC3E}">
        <p14:creationId xmlns:p14="http://schemas.microsoft.com/office/powerpoint/2010/main" val="4118907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Topic 5</a:t>
            </a:r>
            <a:endParaRPr lang="en-US" dirty="0"/>
          </a:p>
        </p:txBody>
      </p:sp>
      <p:sp>
        <p:nvSpPr>
          <p:cNvPr id="4" name="Title 1"/>
          <p:cNvSpPr txBox="1">
            <a:spLocks/>
          </p:cNvSpPr>
          <p:nvPr/>
        </p:nvSpPr>
        <p:spPr>
          <a:xfrm>
            <a:off x="668976" y="2759786"/>
            <a:ext cx="10972800"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accent1">
                    <a:lumMod val="60000"/>
                    <a:lumOff val="40000"/>
                  </a:schemeClr>
                </a:solidFill>
                <a:latin typeface="+mj-lt"/>
                <a:ea typeface="+mj-ea"/>
                <a:cs typeface="+mj-cs"/>
              </a:defRPr>
            </a:lvl1pPr>
          </a:lstStyle>
          <a:p>
            <a:r>
              <a:rPr lang="en-US" sz="8000" dirty="0" smtClean="0"/>
              <a:t>Kiosk Demo</a:t>
            </a:r>
            <a:endParaRPr lang="en-US" sz="8000" dirty="0"/>
          </a:p>
        </p:txBody>
      </p:sp>
    </p:spTree>
    <p:extLst>
      <p:ext uri="{BB962C8B-B14F-4D97-AF65-F5344CB8AC3E}">
        <p14:creationId xmlns:p14="http://schemas.microsoft.com/office/powerpoint/2010/main" val="385225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Accessibility Experience</a:t>
            </a:r>
            <a:endParaRPr lang="en-US" dirty="0"/>
          </a:p>
        </p:txBody>
      </p:sp>
      <p:sp>
        <p:nvSpPr>
          <p:cNvPr id="3" name="Content Placeholder 2"/>
          <p:cNvSpPr>
            <a:spLocks noGrp="1"/>
          </p:cNvSpPr>
          <p:nvPr>
            <p:ph idx="1"/>
          </p:nvPr>
        </p:nvSpPr>
        <p:spPr>
          <a:xfrm>
            <a:off x="609600" y="1600200"/>
            <a:ext cx="10972800" cy="2396613"/>
          </a:xfrm>
        </p:spPr>
        <p:txBody>
          <a:bodyPr>
            <a:normAutofit/>
          </a:bodyPr>
          <a:lstStyle/>
          <a:p>
            <a:r>
              <a:rPr lang="en-US" dirty="0" smtClean="0"/>
              <a:t>Most of us know of someone personally who is color-blind or has a vision problem.</a:t>
            </a:r>
          </a:p>
          <a:p>
            <a:r>
              <a:rPr lang="en-US" dirty="0" smtClean="0"/>
              <a:t>Step into the shoes (or try on glasses) of someone who may or may not disclose this type of disability!</a:t>
            </a:r>
          </a:p>
        </p:txBody>
      </p:sp>
      <p:sp>
        <p:nvSpPr>
          <p:cNvPr id="5" name="TextBox 4"/>
          <p:cNvSpPr txBox="1"/>
          <p:nvPr/>
        </p:nvSpPr>
        <p:spPr>
          <a:xfrm>
            <a:off x="2005781" y="4091764"/>
            <a:ext cx="8180438" cy="2339102"/>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b="1" dirty="0" smtClean="0">
                <a:solidFill>
                  <a:srgbClr val="000000"/>
                </a:solidFill>
              </a:rPr>
              <a:t>Visit the Kiosk</a:t>
            </a:r>
          </a:p>
          <a:p>
            <a:r>
              <a:rPr lang="en-US" sz="2400" b="1" dirty="0" smtClean="0">
                <a:solidFill>
                  <a:srgbClr val="000000"/>
                </a:solidFill>
              </a:rPr>
              <a:t>Instructions: </a:t>
            </a:r>
          </a:p>
          <a:p>
            <a:pPr marL="457200" indent="-457200">
              <a:buAutoNum type="arabicPeriod"/>
            </a:pPr>
            <a:r>
              <a:rPr lang="en-US" sz="2000" b="1" dirty="0" smtClean="0">
                <a:solidFill>
                  <a:srgbClr val="000000"/>
                </a:solidFill>
              </a:rPr>
              <a:t>Put on a pair of glasses and view the picture</a:t>
            </a:r>
          </a:p>
          <a:p>
            <a:pPr marL="457200" indent="-457200">
              <a:buAutoNum type="arabicPeriod"/>
            </a:pPr>
            <a:r>
              <a:rPr lang="en-US" sz="2000" b="1" dirty="0" smtClean="0">
                <a:solidFill>
                  <a:srgbClr val="000000"/>
                </a:solidFill>
              </a:rPr>
              <a:t>Remove the glasses to see the differences in color</a:t>
            </a:r>
          </a:p>
          <a:p>
            <a:pPr marL="457200" indent="-457200">
              <a:buAutoNum type="arabicPeriod"/>
            </a:pPr>
            <a:r>
              <a:rPr lang="en-US" sz="2000" b="1" dirty="0" smtClean="0">
                <a:solidFill>
                  <a:srgbClr val="000000"/>
                </a:solidFill>
              </a:rPr>
              <a:t>Put on the other pair of glasses and view the same picture</a:t>
            </a:r>
          </a:p>
          <a:p>
            <a:endParaRPr lang="en-US" b="1" dirty="0">
              <a:solidFill>
                <a:srgbClr val="000000"/>
              </a:solidFill>
            </a:endParaRPr>
          </a:p>
        </p:txBody>
      </p:sp>
    </p:spTree>
    <p:extLst>
      <p:ext uri="{BB962C8B-B14F-4D97-AF65-F5344CB8AC3E}">
        <p14:creationId xmlns:p14="http://schemas.microsoft.com/office/powerpoint/2010/main" val="37420674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Is Appreciated</a:t>
            </a:r>
            <a:endParaRPr lang="en-US" dirty="0"/>
          </a:p>
        </p:txBody>
      </p:sp>
      <p:sp>
        <p:nvSpPr>
          <p:cNvPr id="5" name="Rectangle 4"/>
          <p:cNvSpPr/>
          <p:nvPr/>
        </p:nvSpPr>
        <p:spPr>
          <a:xfrm>
            <a:off x="0" y="2083100"/>
            <a:ext cx="12192000" cy="243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Genesee Community College &amp; Office of Online Learning logo" title="Genesee Community College &amp; Office of Online Learning logo"/>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9200" y="2387900"/>
            <a:ext cx="9753600" cy="1828800"/>
          </a:xfrm>
          <a:prstGeom prst="rect">
            <a:avLst/>
          </a:prstGeom>
        </p:spPr>
      </p:pic>
      <p:sp>
        <p:nvSpPr>
          <p:cNvPr id="7" name="Title 1"/>
          <p:cNvSpPr txBox="1">
            <a:spLocks/>
          </p:cNvSpPr>
          <p:nvPr/>
        </p:nvSpPr>
        <p:spPr>
          <a:xfrm>
            <a:off x="368300" y="5357019"/>
            <a:ext cx="109728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accent1">
                    <a:lumMod val="60000"/>
                    <a:lumOff val="40000"/>
                  </a:schemeClr>
                </a:solidFill>
                <a:latin typeface="+mj-lt"/>
                <a:ea typeface="+mj-ea"/>
                <a:cs typeface="+mj-cs"/>
              </a:defRPr>
            </a:lvl1pPr>
          </a:lstStyle>
          <a:p>
            <a:r>
              <a:rPr lang="en-US" dirty="0" smtClean="0"/>
              <a:t>Thank You!</a:t>
            </a:r>
            <a:endParaRPr lang="en-US" dirty="0"/>
          </a:p>
        </p:txBody>
      </p:sp>
    </p:spTree>
    <p:extLst>
      <p:ext uri="{BB962C8B-B14F-4D97-AF65-F5344CB8AC3E}">
        <p14:creationId xmlns:p14="http://schemas.microsoft.com/office/powerpoint/2010/main" val="3967779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Accessibility “Top 10” Fixes, the </a:t>
            </a:r>
            <a:r>
              <a:rPr lang="en-US" dirty="0" smtClean="0">
                <a:latin typeface="+mn-lt"/>
              </a:rPr>
              <a:t>Next 5</a:t>
            </a:r>
            <a:endParaRPr lang="en-US" dirty="0">
              <a:latin typeface="+mn-lt"/>
            </a:endParaRPr>
          </a:p>
        </p:txBody>
      </p:sp>
      <p:sp>
        <p:nvSpPr>
          <p:cNvPr id="3" name="Content Placeholder 2"/>
          <p:cNvSpPr>
            <a:spLocks noGrp="1"/>
          </p:cNvSpPr>
          <p:nvPr>
            <p:ph idx="1"/>
          </p:nvPr>
        </p:nvSpPr>
        <p:spPr/>
        <p:txBody>
          <a:bodyPr>
            <a:normAutofit/>
          </a:bodyPr>
          <a:lstStyle/>
          <a:p>
            <a:pPr marL="514350" indent="-514350">
              <a:lnSpc>
                <a:spcPct val="150000"/>
              </a:lnSpc>
              <a:buFont typeface="+mj-lt"/>
              <a:buAutoNum type="arabicPeriod" startAt="6"/>
            </a:pPr>
            <a:r>
              <a:rPr lang="en-US" b="1" dirty="0"/>
              <a:t>Audio </a:t>
            </a:r>
            <a:r>
              <a:rPr lang="en-US" b="1" dirty="0" smtClean="0"/>
              <a:t>&amp; Video Need Transcripts </a:t>
            </a:r>
            <a:r>
              <a:rPr lang="en-US" b="1" dirty="0"/>
              <a:t>or </a:t>
            </a:r>
            <a:r>
              <a:rPr lang="en-US" b="1" dirty="0" smtClean="0"/>
              <a:t>Captioning</a:t>
            </a:r>
            <a:endParaRPr lang="en-US" b="1" dirty="0"/>
          </a:p>
          <a:p>
            <a:pPr marL="514350" lvl="0" indent="-514350">
              <a:lnSpc>
                <a:spcPct val="150000"/>
              </a:lnSpc>
              <a:buFont typeface="+mj-lt"/>
              <a:buAutoNum type="arabicPeriod" startAt="6"/>
            </a:pPr>
            <a:r>
              <a:rPr lang="en-US" b="1" dirty="0" smtClean="0"/>
              <a:t>Hyperlinks Need to Make Sense</a:t>
            </a:r>
            <a:endParaRPr lang="en-US" b="1" dirty="0"/>
          </a:p>
          <a:p>
            <a:pPr marL="514350" lvl="0" indent="-514350">
              <a:lnSpc>
                <a:spcPct val="150000"/>
              </a:lnSpc>
              <a:buFont typeface="+mj-lt"/>
              <a:buAutoNum type="arabicPeriod" startAt="6"/>
            </a:pPr>
            <a:r>
              <a:rPr lang="en-US" b="1" dirty="0" smtClean="0"/>
              <a:t>Provide Alternate </a:t>
            </a:r>
            <a:r>
              <a:rPr lang="en-US" b="1" dirty="0"/>
              <a:t>Text</a:t>
            </a:r>
          </a:p>
          <a:p>
            <a:pPr marL="514350" indent="-514350">
              <a:lnSpc>
                <a:spcPct val="150000"/>
              </a:lnSpc>
              <a:buFont typeface="+mj-lt"/>
              <a:buAutoNum type="arabicPeriod" startAt="6"/>
            </a:pPr>
            <a:r>
              <a:rPr lang="en-US" b="1" dirty="0" smtClean="0"/>
              <a:t>The More Ways the Better!</a:t>
            </a:r>
          </a:p>
          <a:p>
            <a:pPr marL="514350" indent="-514350">
              <a:lnSpc>
                <a:spcPct val="150000"/>
              </a:lnSpc>
              <a:buFont typeface="+mj-lt"/>
              <a:buAutoNum type="arabicPeriod" startAt="6"/>
            </a:pPr>
            <a:r>
              <a:rPr lang="en-US" b="1" dirty="0"/>
              <a:t> </a:t>
            </a:r>
            <a:r>
              <a:rPr lang="en-US" b="1" dirty="0" smtClean="0"/>
              <a:t>Consistency, Consistency, Consistency…</a:t>
            </a:r>
            <a:endParaRPr lang="en-US" b="1" dirty="0"/>
          </a:p>
        </p:txBody>
      </p:sp>
    </p:spTree>
    <p:extLst>
      <p:ext uri="{BB962C8B-B14F-4D97-AF65-F5344CB8AC3E}">
        <p14:creationId xmlns:p14="http://schemas.microsoft.com/office/powerpoint/2010/main" val="7192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To Fix or Not to Fix</a:t>
            </a:r>
            <a:endParaRPr lang="en-US" dirty="0">
              <a:latin typeface="+mn-lt"/>
            </a:endParaRPr>
          </a:p>
        </p:txBody>
      </p:sp>
      <p:sp>
        <p:nvSpPr>
          <p:cNvPr id="3" name="Content Placeholder 2"/>
          <p:cNvSpPr>
            <a:spLocks noGrp="1"/>
          </p:cNvSpPr>
          <p:nvPr>
            <p:ph idx="1"/>
          </p:nvPr>
        </p:nvSpPr>
        <p:spPr>
          <a:xfrm>
            <a:off x="609600" y="1600200"/>
            <a:ext cx="10972800" cy="3222523"/>
          </a:xfrm>
          <a:ln w="57150">
            <a:noFill/>
          </a:ln>
        </p:spPr>
        <p:txBody>
          <a:bodyPr>
            <a:normAutofit fontScale="92500" lnSpcReduction="10000"/>
          </a:bodyPr>
          <a:lstStyle/>
          <a:p>
            <a:r>
              <a:rPr lang="en-US" dirty="0" smtClean="0"/>
              <a:t>Most </a:t>
            </a:r>
            <a:r>
              <a:rPr lang="en-US" dirty="0"/>
              <a:t>of these fixes </a:t>
            </a:r>
            <a:r>
              <a:rPr lang="en-US" dirty="0" smtClean="0"/>
              <a:t>(or tips) are:</a:t>
            </a:r>
          </a:p>
          <a:p>
            <a:pPr lvl="1"/>
            <a:r>
              <a:rPr lang="en-US" dirty="0" smtClean="0"/>
              <a:t>Easy </a:t>
            </a:r>
            <a:r>
              <a:rPr lang="en-US" dirty="0"/>
              <a:t>to </a:t>
            </a:r>
            <a:r>
              <a:rPr lang="en-US" dirty="0" smtClean="0"/>
              <a:t>do</a:t>
            </a:r>
          </a:p>
          <a:p>
            <a:pPr lvl="2"/>
            <a:r>
              <a:rPr lang="en-US" dirty="0" smtClean="0"/>
              <a:t>Some need a little instruction, training, or practice first </a:t>
            </a:r>
          </a:p>
          <a:p>
            <a:pPr lvl="1"/>
            <a:r>
              <a:rPr lang="en-US" dirty="0" smtClean="0"/>
              <a:t>Take </a:t>
            </a:r>
            <a:r>
              <a:rPr lang="en-US" dirty="0"/>
              <a:t>just a little bit of </a:t>
            </a:r>
            <a:r>
              <a:rPr lang="en-US" dirty="0" smtClean="0"/>
              <a:t>time</a:t>
            </a:r>
          </a:p>
          <a:p>
            <a:pPr lvl="1"/>
            <a:r>
              <a:rPr lang="en-US" dirty="0" smtClean="0"/>
              <a:t>Are </a:t>
            </a:r>
            <a:r>
              <a:rPr lang="en-US" dirty="0"/>
              <a:t>common </a:t>
            </a:r>
            <a:r>
              <a:rPr lang="en-US" dirty="0" smtClean="0"/>
              <a:t>sense</a:t>
            </a:r>
          </a:p>
          <a:p>
            <a:pPr lvl="1"/>
            <a:r>
              <a:rPr lang="en-US" dirty="0" smtClean="0"/>
              <a:t>Can </a:t>
            </a:r>
            <a:r>
              <a:rPr lang="en-US" dirty="0"/>
              <a:t>be used to </a:t>
            </a:r>
            <a:r>
              <a:rPr lang="en-US" dirty="0" smtClean="0"/>
              <a:t>strengthen your </a:t>
            </a:r>
            <a:r>
              <a:rPr lang="en-US" dirty="0"/>
              <a:t>current </a:t>
            </a:r>
            <a:r>
              <a:rPr lang="en-US" dirty="0" smtClean="0"/>
              <a:t>course</a:t>
            </a:r>
          </a:p>
          <a:p>
            <a:pPr lvl="1"/>
            <a:r>
              <a:rPr lang="en-US" dirty="0" smtClean="0"/>
              <a:t>Should always be used when creating new materials</a:t>
            </a:r>
          </a:p>
        </p:txBody>
      </p:sp>
      <p:sp>
        <p:nvSpPr>
          <p:cNvPr id="4" name="TextBox 3"/>
          <p:cNvSpPr txBox="1"/>
          <p:nvPr/>
        </p:nvSpPr>
        <p:spPr>
          <a:xfrm>
            <a:off x="2005781" y="5155472"/>
            <a:ext cx="8180438" cy="769441"/>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b="1" dirty="0">
                <a:solidFill>
                  <a:srgbClr val="000000"/>
                </a:solidFill>
              </a:rPr>
              <a:t>Keep Accessibility In </a:t>
            </a:r>
            <a:r>
              <a:rPr lang="en-US" sz="4400" b="1" dirty="0" smtClean="0">
                <a:solidFill>
                  <a:srgbClr val="000000"/>
                </a:solidFill>
              </a:rPr>
              <a:t>Mind</a:t>
            </a:r>
            <a:endParaRPr lang="en-US" sz="4400" b="1" dirty="0">
              <a:solidFill>
                <a:srgbClr val="000000"/>
              </a:solidFill>
            </a:endParaRPr>
          </a:p>
        </p:txBody>
      </p:sp>
    </p:spTree>
    <p:extLst>
      <p:ext uri="{BB962C8B-B14F-4D97-AF65-F5344CB8AC3E}">
        <p14:creationId xmlns:p14="http://schemas.microsoft.com/office/powerpoint/2010/main" val="1048966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Topic 2</a:t>
            </a:r>
            <a:endParaRPr lang="en-US" dirty="0"/>
          </a:p>
        </p:txBody>
      </p:sp>
      <p:sp>
        <p:nvSpPr>
          <p:cNvPr id="3" name="Content Placeholder 2"/>
          <p:cNvSpPr>
            <a:spLocks noGrp="1"/>
          </p:cNvSpPr>
          <p:nvPr>
            <p:ph idx="1"/>
          </p:nvPr>
        </p:nvSpPr>
        <p:spPr/>
        <p:txBody>
          <a:bodyPr>
            <a:normAutofit/>
          </a:bodyPr>
          <a:lstStyle/>
          <a:p>
            <a:pPr marL="0" indent="0" algn="ctr">
              <a:buNone/>
            </a:pPr>
            <a:r>
              <a:rPr lang="en-US" sz="8000" dirty="0" smtClean="0">
                <a:solidFill>
                  <a:schemeClr val="accent6">
                    <a:lumMod val="60000"/>
                    <a:lumOff val="40000"/>
                  </a:schemeClr>
                </a:solidFill>
              </a:rPr>
              <a:t>Overview of Each Fix</a:t>
            </a:r>
          </a:p>
        </p:txBody>
      </p:sp>
    </p:spTree>
    <p:extLst>
      <p:ext uri="{BB962C8B-B14F-4D97-AF65-F5344CB8AC3E}">
        <p14:creationId xmlns:p14="http://schemas.microsoft.com/office/powerpoint/2010/main" val="388661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1. Add the Accommodations Statement</a:t>
            </a:r>
            <a:endParaRPr lang="en-US" dirty="0">
              <a:latin typeface="+mn-lt"/>
            </a:endParaRPr>
          </a:p>
        </p:txBody>
      </p:sp>
      <p:sp>
        <p:nvSpPr>
          <p:cNvPr id="3" name="Content Placeholder 2"/>
          <p:cNvSpPr>
            <a:spLocks noGrp="1"/>
          </p:cNvSpPr>
          <p:nvPr>
            <p:ph idx="1"/>
          </p:nvPr>
        </p:nvSpPr>
        <p:spPr>
          <a:noFill/>
          <a:ln>
            <a:noFill/>
          </a:ln>
        </p:spPr>
        <p:txBody>
          <a:bodyPr>
            <a:normAutofit fontScale="92500" lnSpcReduction="20000"/>
          </a:bodyPr>
          <a:lstStyle/>
          <a:p>
            <a:pPr marL="457200" indent="-457200"/>
            <a:r>
              <a:rPr lang="en-US" sz="3600" dirty="0" smtClean="0"/>
              <a:t>Copy and paste the GCC Accommodations Statement</a:t>
            </a:r>
          </a:p>
          <a:p>
            <a:pPr marL="857250" lvl="1" indent="-457200"/>
            <a:r>
              <a:rPr lang="en-US" dirty="0"/>
              <a:t>T</a:t>
            </a:r>
            <a:r>
              <a:rPr lang="en-US" dirty="0" smtClean="0"/>
              <a:t>he more places the better. The more it is seen, the more chances it will be read.</a:t>
            </a:r>
          </a:p>
          <a:p>
            <a:pPr marL="514350" indent="-514350"/>
            <a:r>
              <a:rPr lang="en-US" sz="3600" dirty="0" smtClean="0"/>
              <a:t>The GCC Accommodations Statement:</a:t>
            </a:r>
          </a:p>
          <a:p>
            <a:pPr marL="800100" lvl="2" indent="0">
              <a:buNone/>
            </a:pPr>
            <a:r>
              <a:rPr lang="en-US" sz="3200" dirty="0" smtClean="0"/>
              <a:t>If you have a physical, psychological, medical, or learning disability that may impact your coursework or participation in this course, please contact the </a:t>
            </a:r>
            <a:r>
              <a:rPr lang="en-US" sz="3200" dirty="0" smtClean="0">
                <a:hlinkClick r:id="rId3"/>
              </a:rPr>
              <a:t>Center for Academic Progress</a:t>
            </a:r>
            <a:r>
              <a:rPr lang="en-US" sz="3200" dirty="0" smtClean="0"/>
              <a:t>, D 208, 343-0055, extension 6351. The Assessment team will determine with you what accommodations are necessary, appropriate and reasonable.  All information and documentation is confidential.</a:t>
            </a:r>
            <a:endParaRPr lang="en-US" sz="3200" dirty="0"/>
          </a:p>
        </p:txBody>
      </p:sp>
    </p:spTree>
    <p:extLst>
      <p:ext uri="{BB962C8B-B14F-4D97-AF65-F5344CB8AC3E}">
        <p14:creationId xmlns:p14="http://schemas.microsoft.com/office/powerpoint/2010/main" val="3558028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Statement Best Practices</a:t>
            </a:r>
            <a:endParaRPr lang="en-US" dirty="0"/>
          </a:p>
        </p:txBody>
      </p:sp>
      <p:sp>
        <p:nvSpPr>
          <p:cNvPr id="3" name="Content Placeholder 2"/>
          <p:cNvSpPr>
            <a:spLocks noGrp="1"/>
          </p:cNvSpPr>
          <p:nvPr>
            <p:ph idx="1"/>
          </p:nvPr>
        </p:nvSpPr>
        <p:spPr/>
        <p:txBody>
          <a:bodyPr/>
          <a:lstStyle/>
          <a:p>
            <a:r>
              <a:rPr lang="en-US" dirty="0" smtClean="0"/>
              <a:t>Put the Accessibility Statement in multiple places:</a:t>
            </a:r>
          </a:p>
          <a:p>
            <a:pPr lvl="1"/>
            <a:r>
              <a:rPr lang="en-US" dirty="0" smtClean="0"/>
              <a:t>Introductory Letter or Introduction Statement</a:t>
            </a:r>
          </a:p>
          <a:p>
            <a:pPr lvl="1"/>
            <a:r>
              <a:rPr lang="en-US" dirty="0" smtClean="0"/>
              <a:t>Syllabus</a:t>
            </a:r>
          </a:p>
          <a:p>
            <a:pPr lvl="1"/>
            <a:r>
              <a:rPr lang="en-US" dirty="0" smtClean="0"/>
              <a:t>On Blackboard</a:t>
            </a:r>
          </a:p>
          <a:p>
            <a:r>
              <a:rPr lang="en-US" dirty="0" smtClean="0"/>
              <a:t>This allows students with disabilities to know where to go</a:t>
            </a:r>
          </a:p>
          <a:p>
            <a:pPr lvl="1"/>
            <a:r>
              <a:rPr lang="en-US" dirty="0"/>
              <a:t>“. . . between 60-80% of students with disabilities in Higher Education institutions choose not to disclose their disability to their college or university”</a:t>
            </a:r>
          </a:p>
        </p:txBody>
      </p:sp>
    </p:spTree>
    <p:extLst>
      <p:ext uri="{BB962C8B-B14F-4D97-AF65-F5344CB8AC3E}">
        <p14:creationId xmlns:p14="http://schemas.microsoft.com/office/powerpoint/2010/main" val="1219385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nlineLearning-PPT-Theme1">
  <a:themeElements>
    <a:clrScheme name="Custom 8">
      <a:dk1>
        <a:srgbClr val="0069AA"/>
      </a:dk1>
      <a:lt1>
        <a:sysClr val="window" lastClr="FFFFFF"/>
      </a:lt1>
      <a:dk2>
        <a:srgbClr val="004874"/>
      </a:dk2>
      <a:lt2>
        <a:srgbClr val="EEECE1"/>
      </a:lt2>
      <a:accent1>
        <a:srgbClr val="DEB408"/>
      </a:accent1>
      <a:accent2>
        <a:srgbClr val="F0F1F2"/>
      </a:accent2>
      <a:accent3>
        <a:srgbClr val="01529A"/>
      </a:accent3>
      <a:accent4>
        <a:srgbClr val="938953"/>
      </a:accent4>
      <a:accent5>
        <a:srgbClr val="7F7F7F"/>
      </a:accent5>
      <a:accent6>
        <a:srgbClr val="DEB408"/>
      </a:accent6>
      <a:hlink>
        <a:srgbClr val="FFFFFF"/>
      </a:hlink>
      <a:folHlink>
        <a:srgbClr val="EEECE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6583</TotalTime>
  <Words>3345</Words>
  <Application>Microsoft Office PowerPoint</Application>
  <PresentationFormat>Widescreen</PresentationFormat>
  <Paragraphs>431</Paragraphs>
  <Slides>47</Slides>
  <Notes>47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47</vt:i4>
      </vt:variant>
    </vt:vector>
  </HeadingPairs>
  <TitlesOfParts>
    <vt:vector size="63" baseType="lpstr">
      <vt:lpstr>Agency FB</vt:lpstr>
      <vt:lpstr>Aharoni</vt:lpstr>
      <vt:lpstr>Algerian</vt:lpstr>
      <vt:lpstr>Andalus</vt:lpstr>
      <vt:lpstr>Angsana New</vt:lpstr>
      <vt:lpstr>Aparajita</vt:lpstr>
      <vt:lpstr>Arial</vt:lpstr>
      <vt:lpstr>Baskerville Old Face</vt:lpstr>
      <vt:lpstr>Blackadder ITC</vt:lpstr>
      <vt:lpstr>Bradley Hand ITC</vt:lpstr>
      <vt:lpstr>Calibri</vt:lpstr>
      <vt:lpstr>Curlz MT</vt:lpstr>
      <vt:lpstr>Tahoma</vt:lpstr>
      <vt:lpstr>Times New Roman</vt:lpstr>
      <vt:lpstr>Wingdings</vt:lpstr>
      <vt:lpstr>OnlineLearning-PPT-Theme1</vt:lpstr>
      <vt:lpstr>Accessibility “Top 10” Fixes</vt:lpstr>
      <vt:lpstr>Accessibility “Top 10” Fixes Agenda</vt:lpstr>
      <vt:lpstr>Agenda Topic 1</vt:lpstr>
      <vt:lpstr>Accessibility “Top 10” Fixes, the First 5</vt:lpstr>
      <vt:lpstr>Accessibility “Top 10” Fixes, the Next 5</vt:lpstr>
      <vt:lpstr>To Fix or Not to Fix</vt:lpstr>
      <vt:lpstr>Agenda Topic 2</vt:lpstr>
      <vt:lpstr>1. Add the Accommodations Statement</vt:lpstr>
      <vt:lpstr>Accessibility Statement Best Practices</vt:lpstr>
      <vt:lpstr>2. Keep Content Simple</vt:lpstr>
      <vt:lpstr>Keep Content Simple Continued 1</vt:lpstr>
      <vt:lpstr>Keep Content Simple Continued 2</vt:lpstr>
      <vt:lpstr>Keep Content Simple Continued 3</vt:lpstr>
      <vt:lpstr>3. Use Headings (Styles)</vt:lpstr>
      <vt:lpstr>Heading Styles Example</vt:lpstr>
      <vt:lpstr>Use All Built-In Features</vt:lpstr>
      <vt:lpstr>4. Use Color and Contrast Thoughtfully</vt:lpstr>
      <vt:lpstr>Good and Bad Contrast </vt:lpstr>
      <vt:lpstr>Things You Can Do But Turns Out to Be What Not To Do!</vt:lpstr>
      <vt:lpstr>Accessibility Doesn’t Mean Boring</vt:lpstr>
      <vt:lpstr>Accessibility for the ColorBlind</vt:lpstr>
      <vt:lpstr>Accessible Blackboard Themes</vt:lpstr>
      <vt:lpstr>Accessible Blackboard Themes Default and Color Categories</vt:lpstr>
      <vt:lpstr>Accessible Blackboard Themes Design Category</vt:lpstr>
      <vt:lpstr>Accessible Blackboard Themes Season Category</vt:lpstr>
      <vt:lpstr>Accessible Blackboard Themes Structure Category</vt:lpstr>
      <vt:lpstr>Accessible Blackboard Themes Structure Category</vt:lpstr>
      <vt:lpstr>5. Review Accessibility Checker Suggestions</vt:lpstr>
      <vt:lpstr>Microsoft Word Accessibility Checker</vt:lpstr>
      <vt:lpstr>Accessibility Checker Inspection Results</vt:lpstr>
      <vt:lpstr>6. Audio &amp; Video Need Transcripts or Captioning</vt:lpstr>
      <vt:lpstr>7. Hyperlinks Need to Make Sense</vt:lpstr>
      <vt:lpstr>Hyperlinks Best Practices</vt:lpstr>
      <vt:lpstr>8. Provide Alternate Text</vt:lpstr>
      <vt:lpstr>9. The More Ways the Better!</vt:lpstr>
      <vt:lpstr>More Ways Continued</vt:lpstr>
      <vt:lpstr>10. Consistency, Consistency, Consistency…</vt:lpstr>
      <vt:lpstr>More Ways to be Consistent</vt:lpstr>
      <vt:lpstr>And More Ways to be Consistent</vt:lpstr>
      <vt:lpstr>And Even More Ways to be Consistent</vt:lpstr>
      <vt:lpstr> Accessibility Mantra</vt:lpstr>
      <vt:lpstr>Agenda Topic 3</vt:lpstr>
      <vt:lpstr>Agenda Topic 4</vt:lpstr>
      <vt:lpstr>The Top 10 List: Demo?</vt:lpstr>
      <vt:lpstr>Agenda Topic 5</vt:lpstr>
      <vt:lpstr>Vision Accessibility Experience</vt:lpstr>
      <vt:lpstr>Feedback Is Appreciated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Alternate Text</dc:title>
  <dc:creator>Anina</dc:creator>
  <cp:lastModifiedBy>Pabros, Nancy L</cp:lastModifiedBy>
  <cp:revision>205</cp:revision>
  <cp:lastPrinted>2016-11-22T17:52:19Z</cp:lastPrinted>
  <dcterms:created xsi:type="dcterms:W3CDTF">2016-08-09T11:45:54Z</dcterms:created>
  <dcterms:modified xsi:type="dcterms:W3CDTF">2018-05-03T15:13:25Z</dcterms:modified>
</cp:coreProperties>
</file>